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72" r:id="rId2"/>
    <p:sldId id="955" r:id="rId3"/>
    <p:sldId id="970" r:id="rId4"/>
    <p:sldId id="273" r:id="rId5"/>
    <p:sldId id="258" r:id="rId6"/>
    <p:sldId id="274" r:id="rId7"/>
    <p:sldId id="328" r:id="rId8"/>
    <p:sldId id="275" r:id="rId9"/>
    <p:sldId id="303" r:id="rId10"/>
    <p:sldId id="364" r:id="rId11"/>
    <p:sldId id="974" r:id="rId12"/>
    <p:sldId id="367" r:id="rId13"/>
    <p:sldId id="301" r:id="rId14"/>
    <p:sldId id="370" r:id="rId15"/>
    <p:sldId id="278" r:id="rId16"/>
    <p:sldId id="283" r:id="rId17"/>
    <p:sldId id="298" r:id="rId18"/>
    <p:sldId id="366" r:id="rId19"/>
    <p:sldId id="302" r:id="rId20"/>
    <p:sldId id="369" r:id="rId21"/>
    <p:sldId id="333" r:id="rId22"/>
    <p:sldId id="290" r:id="rId23"/>
    <p:sldId id="360" r:id="rId24"/>
    <p:sldId id="362" r:id="rId25"/>
    <p:sldId id="971" r:id="rId26"/>
    <p:sldId id="326" r:id="rId27"/>
    <p:sldId id="972" r:id="rId28"/>
    <p:sldId id="277" r:id="rId29"/>
    <p:sldId id="335" r:id="rId30"/>
    <p:sldId id="336" r:id="rId31"/>
    <p:sldId id="293" r:id="rId32"/>
    <p:sldId id="306" r:id="rId33"/>
    <p:sldId id="368" r:id="rId34"/>
    <p:sldId id="304" r:id="rId35"/>
    <p:sldId id="371" r:id="rId36"/>
    <p:sldId id="973"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70" autoAdjust="0"/>
    <p:restoredTop sz="94660"/>
  </p:normalViewPr>
  <p:slideViewPr>
    <p:cSldViewPr snapToGrid="0">
      <p:cViewPr varScale="1">
        <p:scale>
          <a:sx n="119" d="100"/>
          <a:sy n="119" d="100"/>
        </p:scale>
        <p:origin x="100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5E8330-70AF-4164-BC83-703AB78CCE4B}" type="doc">
      <dgm:prSet loTypeId="urn:microsoft.com/office/officeart/2005/8/layout/hProcess9" loCatId="process" qsTypeId="urn:microsoft.com/office/officeart/2005/8/quickstyle/3d3" qsCatId="3D" csTypeId="urn:microsoft.com/office/officeart/2005/8/colors/colorful5" csCatId="colorful"/>
      <dgm:spPr/>
      <dgm:t>
        <a:bodyPr/>
        <a:lstStyle/>
        <a:p>
          <a:endParaRPr kumimoji="1" lang="ja-JP" altLang="en-US"/>
        </a:p>
      </dgm:t>
    </dgm:pt>
    <dgm:pt modelId="{D2FA635B-F8BB-49A6-B7EC-323B8682F823}">
      <dgm:prSet/>
      <dgm:spPr/>
      <dgm:t>
        <a:bodyPr/>
        <a:lstStyle/>
        <a:p>
          <a:r>
            <a:rPr kumimoji="1" lang="en-US"/>
            <a:t>1</a:t>
          </a:r>
          <a:r>
            <a:rPr kumimoji="1" lang="ja-JP"/>
            <a:t>．障害福祉等の制度に関する講義</a:t>
          </a:r>
          <a:endParaRPr lang="ja-JP"/>
        </a:p>
      </dgm:t>
    </dgm:pt>
    <dgm:pt modelId="{40CCEB48-5FF2-452C-A24C-044A74DC16CE}" type="parTrans" cxnId="{CF3D6F00-DE36-4F79-ADFA-EC078338CBB5}">
      <dgm:prSet/>
      <dgm:spPr/>
      <dgm:t>
        <a:bodyPr/>
        <a:lstStyle/>
        <a:p>
          <a:endParaRPr kumimoji="1" lang="ja-JP" altLang="en-US"/>
        </a:p>
      </dgm:t>
    </dgm:pt>
    <dgm:pt modelId="{87D82E73-0AD6-488C-986D-B6DB2E1CB48A}" type="sibTrans" cxnId="{CF3D6F00-DE36-4F79-ADFA-EC078338CBB5}">
      <dgm:prSet/>
      <dgm:spPr/>
      <dgm:t>
        <a:bodyPr/>
        <a:lstStyle/>
        <a:p>
          <a:endParaRPr kumimoji="1" lang="ja-JP" altLang="en-US"/>
        </a:p>
      </dgm:t>
    </dgm:pt>
    <dgm:pt modelId="{5C7717E4-59D0-4ECF-8B4C-39F4DA6AA1A1}">
      <dgm:prSet/>
      <dgm:spPr/>
      <dgm:t>
        <a:bodyPr/>
        <a:lstStyle/>
        <a:p>
          <a:r>
            <a:rPr kumimoji="1" lang="en-US"/>
            <a:t>2</a:t>
          </a:r>
          <a:r>
            <a:rPr kumimoji="1" lang="ja-JP"/>
            <a:t>．サービス提供に関する講義及び演習</a:t>
          </a:r>
          <a:endParaRPr lang="ja-JP"/>
        </a:p>
      </dgm:t>
    </dgm:pt>
    <dgm:pt modelId="{66AE7A26-6E93-4AF6-A9C8-A5116C82680B}" type="parTrans" cxnId="{A9AEFE30-7868-4389-ABF8-EACD3C634577}">
      <dgm:prSet/>
      <dgm:spPr/>
      <dgm:t>
        <a:bodyPr/>
        <a:lstStyle/>
        <a:p>
          <a:endParaRPr kumimoji="1" lang="ja-JP" altLang="en-US"/>
        </a:p>
      </dgm:t>
    </dgm:pt>
    <dgm:pt modelId="{31F3A4BB-DC2D-4745-9F51-230AD4F481D8}" type="sibTrans" cxnId="{A9AEFE30-7868-4389-ABF8-EACD3C634577}">
      <dgm:prSet/>
      <dgm:spPr/>
      <dgm:t>
        <a:bodyPr/>
        <a:lstStyle/>
        <a:p>
          <a:endParaRPr kumimoji="1" lang="ja-JP" altLang="en-US"/>
        </a:p>
      </dgm:t>
    </dgm:pt>
    <dgm:pt modelId="{01B1F2FD-4CA0-4E8F-AC40-B51B345DA10F}">
      <dgm:prSet/>
      <dgm:spPr/>
      <dgm:t>
        <a:bodyPr/>
        <a:lstStyle/>
        <a:p>
          <a:r>
            <a:rPr kumimoji="1" lang="en-US"/>
            <a:t>3</a:t>
          </a:r>
          <a:r>
            <a:rPr kumimoji="1" lang="ja-JP"/>
            <a:t>．人材育成の手法に関する講義及び演習</a:t>
          </a:r>
          <a:endParaRPr lang="ja-JP"/>
        </a:p>
      </dgm:t>
    </dgm:pt>
    <dgm:pt modelId="{11A3C136-2EC8-4F00-A104-55F9F09FD823}" type="parTrans" cxnId="{56ADB12C-1DA3-4E80-A971-5E356144E929}">
      <dgm:prSet/>
      <dgm:spPr/>
      <dgm:t>
        <a:bodyPr/>
        <a:lstStyle/>
        <a:p>
          <a:endParaRPr kumimoji="1" lang="ja-JP" altLang="en-US"/>
        </a:p>
      </dgm:t>
    </dgm:pt>
    <dgm:pt modelId="{65E1DFB6-AC22-437F-8FD9-E0F5CF7E7222}" type="sibTrans" cxnId="{56ADB12C-1DA3-4E80-A971-5E356144E929}">
      <dgm:prSet/>
      <dgm:spPr/>
      <dgm:t>
        <a:bodyPr/>
        <a:lstStyle/>
        <a:p>
          <a:endParaRPr kumimoji="1" lang="ja-JP" altLang="en-US"/>
        </a:p>
      </dgm:t>
    </dgm:pt>
    <dgm:pt modelId="{92D6F630-5B0B-4984-ADB4-35EC0EF0751E}">
      <dgm:prSet/>
      <dgm:spPr/>
      <dgm:t>
        <a:bodyPr/>
        <a:lstStyle/>
        <a:p>
          <a:r>
            <a:rPr kumimoji="1" lang="en-US"/>
            <a:t>4</a:t>
          </a:r>
          <a:r>
            <a:rPr kumimoji="1" lang="ja-JP"/>
            <a:t>．多職種及び地域連携に関する講義及び演習</a:t>
          </a:r>
          <a:endParaRPr lang="ja-JP"/>
        </a:p>
      </dgm:t>
    </dgm:pt>
    <dgm:pt modelId="{0299F9D2-BF14-467C-8BED-7F1F0A0D1C47}" type="parTrans" cxnId="{79336B48-FB0D-4A3F-9DD9-16EA5263AF0C}">
      <dgm:prSet/>
      <dgm:spPr/>
      <dgm:t>
        <a:bodyPr/>
        <a:lstStyle/>
        <a:p>
          <a:endParaRPr kumimoji="1" lang="ja-JP" altLang="en-US"/>
        </a:p>
      </dgm:t>
    </dgm:pt>
    <dgm:pt modelId="{D874358E-EF9F-4E78-8C19-2CC930D013B3}" type="sibTrans" cxnId="{79336B48-FB0D-4A3F-9DD9-16EA5263AF0C}">
      <dgm:prSet/>
      <dgm:spPr/>
      <dgm:t>
        <a:bodyPr/>
        <a:lstStyle/>
        <a:p>
          <a:endParaRPr kumimoji="1" lang="ja-JP" altLang="en-US"/>
        </a:p>
      </dgm:t>
    </dgm:pt>
    <dgm:pt modelId="{B8B20ADD-9141-4A74-8255-880CD2A55B5D}" type="pres">
      <dgm:prSet presAssocID="{915E8330-70AF-4164-BC83-703AB78CCE4B}" presName="CompostProcess" presStyleCnt="0">
        <dgm:presLayoutVars>
          <dgm:dir/>
          <dgm:resizeHandles val="exact"/>
        </dgm:presLayoutVars>
      </dgm:prSet>
      <dgm:spPr/>
    </dgm:pt>
    <dgm:pt modelId="{760B65F8-D4A1-4C12-8AE5-4DB50338CF17}" type="pres">
      <dgm:prSet presAssocID="{915E8330-70AF-4164-BC83-703AB78CCE4B}" presName="arrow" presStyleLbl="bgShp" presStyleIdx="0" presStyleCnt="1"/>
      <dgm:spPr/>
    </dgm:pt>
    <dgm:pt modelId="{A30BA531-C0A1-4C1E-BB7A-2F638184E28F}" type="pres">
      <dgm:prSet presAssocID="{915E8330-70AF-4164-BC83-703AB78CCE4B}" presName="linearProcess" presStyleCnt="0"/>
      <dgm:spPr/>
    </dgm:pt>
    <dgm:pt modelId="{497AB9C4-C82D-4526-9478-0D6F4B7574CE}" type="pres">
      <dgm:prSet presAssocID="{D2FA635B-F8BB-49A6-B7EC-323B8682F823}" presName="textNode" presStyleLbl="node1" presStyleIdx="0" presStyleCnt="4">
        <dgm:presLayoutVars>
          <dgm:bulletEnabled val="1"/>
        </dgm:presLayoutVars>
      </dgm:prSet>
      <dgm:spPr/>
    </dgm:pt>
    <dgm:pt modelId="{0C36ED8D-C4CF-43B7-B867-29603037402B}" type="pres">
      <dgm:prSet presAssocID="{87D82E73-0AD6-488C-986D-B6DB2E1CB48A}" presName="sibTrans" presStyleCnt="0"/>
      <dgm:spPr/>
    </dgm:pt>
    <dgm:pt modelId="{AE61A956-645D-408D-A2AD-BD5D8D64ADAF}" type="pres">
      <dgm:prSet presAssocID="{5C7717E4-59D0-4ECF-8B4C-39F4DA6AA1A1}" presName="textNode" presStyleLbl="node1" presStyleIdx="1" presStyleCnt="4">
        <dgm:presLayoutVars>
          <dgm:bulletEnabled val="1"/>
        </dgm:presLayoutVars>
      </dgm:prSet>
      <dgm:spPr/>
    </dgm:pt>
    <dgm:pt modelId="{5C42E6B6-6BB0-4F99-A3F2-F128BD739788}" type="pres">
      <dgm:prSet presAssocID="{31F3A4BB-DC2D-4745-9F51-230AD4F481D8}" presName="sibTrans" presStyleCnt="0"/>
      <dgm:spPr/>
    </dgm:pt>
    <dgm:pt modelId="{96DF3CEC-1533-454F-95C5-3388A6C7FDE2}" type="pres">
      <dgm:prSet presAssocID="{01B1F2FD-4CA0-4E8F-AC40-B51B345DA10F}" presName="textNode" presStyleLbl="node1" presStyleIdx="2" presStyleCnt="4">
        <dgm:presLayoutVars>
          <dgm:bulletEnabled val="1"/>
        </dgm:presLayoutVars>
      </dgm:prSet>
      <dgm:spPr/>
    </dgm:pt>
    <dgm:pt modelId="{DB2AB68B-8D90-49B3-BC51-F5917F490474}" type="pres">
      <dgm:prSet presAssocID="{65E1DFB6-AC22-437F-8FD9-E0F5CF7E7222}" presName="sibTrans" presStyleCnt="0"/>
      <dgm:spPr/>
    </dgm:pt>
    <dgm:pt modelId="{97BBC190-7F9B-467C-BF92-301BB89F21EC}" type="pres">
      <dgm:prSet presAssocID="{92D6F630-5B0B-4984-ADB4-35EC0EF0751E}" presName="textNode" presStyleLbl="node1" presStyleIdx="3" presStyleCnt="4">
        <dgm:presLayoutVars>
          <dgm:bulletEnabled val="1"/>
        </dgm:presLayoutVars>
      </dgm:prSet>
      <dgm:spPr/>
    </dgm:pt>
  </dgm:ptLst>
  <dgm:cxnLst>
    <dgm:cxn modelId="{CF3D6F00-DE36-4F79-ADFA-EC078338CBB5}" srcId="{915E8330-70AF-4164-BC83-703AB78CCE4B}" destId="{D2FA635B-F8BB-49A6-B7EC-323B8682F823}" srcOrd="0" destOrd="0" parTransId="{40CCEB48-5FF2-452C-A24C-044A74DC16CE}" sibTransId="{87D82E73-0AD6-488C-986D-B6DB2E1CB48A}"/>
    <dgm:cxn modelId="{56ADB12C-1DA3-4E80-A971-5E356144E929}" srcId="{915E8330-70AF-4164-BC83-703AB78CCE4B}" destId="{01B1F2FD-4CA0-4E8F-AC40-B51B345DA10F}" srcOrd="2" destOrd="0" parTransId="{11A3C136-2EC8-4F00-A104-55F9F09FD823}" sibTransId="{65E1DFB6-AC22-437F-8FD9-E0F5CF7E7222}"/>
    <dgm:cxn modelId="{A9AEFE30-7868-4389-ABF8-EACD3C634577}" srcId="{915E8330-70AF-4164-BC83-703AB78CCE4B}" destId="{5C7717E4-59D0-4ECF-8B4C-39F4DA6AA1A1}" srcOrd="1" destOrd="0" parTransId="{66AE7A26-6E93-4AF6-A9C8-A5116C82680B}" sibTransId="{31F3A4BB-DC2D-4745-9F51-230AD4F481D8}"/>
    <dgm:cxn modelId="{D257F73B-49AA-4E77-8F9A-1B9478A6178C}" type="presOf" srcId="{915E8330-70AF-4164-BC83-703AB78CCE4B}" destId="{B8B20ADD-9141-4A74-8255-880CD2A55B5D}" srcOrd="0" destOrd="0" presId="urn:microsoft.com/office/officeart/2005/8/layout/hProcess9"/>
    <dgm:cxn modelId="{79336B48-FB0D-4A3F-9DD9-16EA5263AF0C}" srcId="{915E8330-70AF-4164-BC83-703AB78CCE4B}" destId="{92D6F630-5B0B-4984-ADB4-35EC0EF0751E}" srcOrd="3" destOrd="0" parTransId="{0299F9D2-BF14-467C-8BED-7F1F0A0D1C47}" sibTransId="{D874358E-EF9F-4E78-8C19-2CC930D013B3}"/>
    <dgm:cxn modelId="{16C532A2-CECA-4F86-82D4-AD8D4D01E2F2}" type="presOf" srcId="{92D6F630-5B0B-4984-ADB4-35EC0EF0751E}" destId="{97BBC190-7F9B-467C-BF92-301BB89F21EC}" srcOrd="0" destOrd="0" presId="urn:microsoft.com/office/officeart/2005/8/layout/hProcess9"/>
    <dgm:cxn modelId="{F87ED2AC-ED54-4235-A342-AC751EAA3144}" type="presOf" srcId="{01B1F2FD-4CA0-4E8F-AC40-B51B345DA10F}" destId="{96DF3CEC-1533-454F-95C5-3388A6C7FDE2}" srcOrd="0" destOrd="0" presId="urn:microsoft.com/office/officeart/2005/8/layout/hProcess9"/>
    <dgm:cxn modelId="{A61E03E8-DE0F-41E3-8FC5-455CD2F7C5E2}" type="presOf" srcId="{D2FA635B-F8BB-49A6-B7EC-323B8682F823}" destId="{497AB9C4-C82D-4526-9478-0D6F4B7574CE}" srcOrd="0" destOrd="0" presId="urn:microsoft.com/office/officeart/2005/8/layout/hProcess9"/>
    <dgm:cxn modelId="{1FD0DFED-1456-453D-91B6-034E8E7B474B}" type="presOf" srcId="{5C7717E4-59D0-4ECF-8B4C-39F4DA6AA1A1}" destId="{AE61A956-645D-408D-A2AD-BD5D8D64ADAF}" srcOrd="0" destOrd="0" presId="urn:microsoft.com/office/officeart/2005/8/layout/hProcess9"/>
    <dgm:cxn modelId="{EE889247-6140-4797-9AAF-81365F91974A}" type="presParOf" srcId="{B8B20ADD-9141-4A74-8255-880CD2A55B5D}" destId="{760B65F8-D4A1-4C12-8AE5-4DB50338CF17}" srcOrd="0" destOrd="0" presId="urn:microsoft.com/office/officeart/2005/8/layout/hProcess9"/>
    <dgm:cxn modelId="{E3D683CA-48CE-40EF-B2E9-189F411566C3}" type="presParOf" srcId="{B8B20ADD-9141-4A74-8255-880CD2A55B5D}" destId="{A30BA531-C0A1-4C1E-BB7A-2F638184E28F}" srcOrd="1" destOrd="0" presId="urn:microsoft.com/office/officeart/2005/8/layout/hProcess9"/>
    <dgm:cxn modelId="{FF0ABAB1-7C36-400F-B820-ACEF62795447}" type="presParOf" srcId="{A30BA531-C0A1-4C1E-BB7A-2F638184E28F}" destId="{497AB9C4-C82D-4526-9478-0D6F4B7574CE}" srcOrd="0" destOrd="0" presId="urn:microsoft.com/office/officeart/2005/8/layout/hProcess9"/>
    <dgm:cxn modelId="{CD7EBCCD-3400-4480-908E-A782C0C02B94}" type="presParOf" srcId="{A30BA531-C0A1-4C1E-BB7A-2F638184E28F}" destId="{0C36ED8D-C4CF-43B7-B867-29603037402B}" srcOrd="1" destOrd="0" presId="urn:microsoft.com/office/officeart/2005/8/layout/hProcess9"/>
    <dgm:cxn modelId="{1F7A1827-BC54-48A7-9231-6D2C0B412344}" type="presParOf" srcId="{A30BA531-C0A1-4C1E-BB7A-2F638184E28F}" destId="{AE61A956-645D-408D-A2AD-BD5D8D64ADAF}" srcOrd="2" destOrd="0" presId="urn:microsoft.com/office/officeart/2005/8/layout/hProcess9"/>
    <dgm:cxn modelId="{BF7D4AEF-C180-4E73-A3EC-195EA26C578D}" type="presParOf" srcId="{A30BA531-C0A1-4C1E-BB7A-2F638184E28F}" destId="{5C42E6B6-6BB0-4F99-A3F2-F128BD739788}" srcOrd="3" destOrd="0" presId="urn:microsoft.com/office/officeart/2005/8/layout/hProcess9"/>
    <dgm:cxn modelId="{5735F3FC-5B9D-4297-AD5E-094C6F256CBC}" type="presParOf" srcId="{A30BA531-C0A1-4C1E-BB7A-2F638184E28F}" destId="{96DF3CEC-1533-454F-95C5-3388A6C7FDE2}" srcOrd="4" destOrd="0" presId="urn:microsoft.com/office/officeart/2005/8/layout/hProcess9"/>
    <dgm:cxn modelId="{22F3F4F0-B8B4-4400-83B8-30A1C29F066B}" type="presParOf" srcId="{A30BA531-C0A1-4C1E-BB7A-2F638184E28F}" destId="{DB2AB68B-8D90-49B3-BC51-F5917F490474}" srcOrd="5" destOrd="0" presId="urn:microsoft.com/office/officeart/2005/8/layout/hProcess9"/>
    <dgm:cxn modelId="{51197684-E071-43CA-B839-37AB4510CC96}" type="presParOf" srcId="{A30BA531-C0A1-4C1E-BB7A-2F638184E28F}" destId="{97BBC190-7F9B-467C-BF92-301BB89F21EC}"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0B65F8-D4A1-4C12-8AE5-4DB50338CF17}">
      <dsp:nvSpPr>
        <dsp:cNvPr id="0" name=""/>
        <dsp:cNvSpPr/>
      </dsp:nvSpPr>
      <dsp:spPr>
        <a:xfrm>
          <a:off x="635698" y="0"/>
          <a:ext cx="7204586" cy="5232400"/>
        </a:xfrm>
        <a:prstGeom prst="rightArrow">
          <a:avLst/>
        </a:prstGeom>
        <a:solidFill>
          <a:schemeClr val="accent5">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497AB9C4-C82D-4526-9478-0D6F4B7574CE}">
      <dsp:nvSpPr>
        <dsp:cNvPr id="0" name=""/>
        <dsp:cNvSpPr/>
      </dsp:nvSpPr>
      <dsp:spPr>
        <a:xfrm>
          <a:off x="4242" y="1569719"/>
          <a:ext cx="2040361" cy="2092960"/>
        </a:xfrm>
        <a:prstGeom prst="round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kumimoji="1" lang="en-US" sz="2200" kern="1200"/>
            <a:t>1</a:t>
          </a:r>
          <a:r>
            <a:rPr kumimoji="1" lang="ja-JP" sz="2200" kern="1200"/>
            <a:t>．障害福祉等の制度に関する講義</a:t>
          </a:r>
          <a:endParaRPr lang="ja-JP" sz="2200" kern="1200"/>
        </a:p>
      </dsp:txBody>
      <dsp:txXfrm>
        <a:off x="103844" y="1669321"/>
        <a:ext cx="1841157" cy="1893756"/>
      </dsp:txXfrm>
    </dsp:sp>
    <dsp:sp modelId="{AE61A956-645D-408D-A2AD-BD5D8D64ADAF}">
      <dsp:nvSpPr>
        <dsp:cNvPr id="0" name=""/>
        <dsp:cNvSpPr/>
      </dsp:nvSpPr>
      <dsp:spPr>
        <a:xfrm>
          <a:off x="2146621" y="1569719"/>
          <a:ext cx="2040361" cy="2092960"/>
        </a:xfrm>
        <a:prstGeom prst="roundRect">
          <a:avLst/>
        </a:prstGeom>
        <a:solidFill>
          <a:schemeClr val="accent5">
            <a:hueOff val="-2252848"/>
            <a:satOff val="-5806"/>
            <a:lumOff val="-392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kumimoji="1" lang="en-US" sz="2200" kern="1200"/>
            <a:t>2</a:t>
          </a:r>
          <a:r>
            <a:rPr kumimoji="1" lang="ja-JP" sz="2200" kern="1200"/>
            <a:t>．サービス提供に関する講義及び演習</a:t>
          </a:r>
          <a:endParaRPr lang="ja-JP" sz="2200" kern="1200"/>
        </a:p>
      </dsp:txBody>
      <dsp:txXfrm>
        <a:off x="2246223" y="1669321"/>
        <a:ext cx="1841157" cy="1893756"/>
      </dsp:txXfrm>
    </dsp:sp>
    <dsp:sp modelId="{96DF3CEC-1533-454F-95C5-3388A6C7FDE2}">
      <dsp:nvSpPr>
        <dsp:cNvPr id="0" name=""/>
        <dsp:cNvSpPr/>
      </dsp:nvSpPr>
      <dsp:spPr>
        <a:xfrm>
          <a:off x="4289001" y="1569719"/>
          <a:ext cx="2040361" cy="2092960"/>
        </a:xfrm>
        <a:prstGeom prst="roundRect">
          <a:avLst/>
        </a:prstGeom>
        <a:solidFill>
          <a:schemeClr val="accent5">
            <a:hueOff val="-4505695"/>
            <a:satOff val="-11613"/>
            <a:lumOff val="-784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kumimoji="1" lang="en-US" sz="2200" kern="1200"/>
            <a:t>3</a:t>
          </a:r>
          <a:r>
            <a:rPr kumimoji="1" lang="ja-JP" sz="2200" kern="1200"/>
            <a:t>．人材育成の手法に関する講義及び演習</a:t>
          </a:r>
          <a:endParaRPr lang="ja-JP" sz="2200" kern="1200"/>
        </a:p>
      </dsp:txBody>
      <dsp:txXfrm>
        <a:off x="4388603" y="1669321"/>
        <a:ext cx="1841157" cy="1893756"/>
      </dsp:txXfrm>
    </dsp:sp>
    <dsp:sp modelId="{97BBC190-7F9B-467C-BF92-301BB89F21EC}">
      <dsp:nvSpPr>
        <dsp:cNvPr id="0" name=""/>
        <dsp:cNvSpPr/>
      </dsp:nvSpPr>
      <dsp:spPr>
        <a:xfrm>
          <a:off x="6431380" y="1569719"/>
          <a:ext cx="2040361" cy="2092960"/>
        </a:xfrm>
        <a:prstGeom prst="roundRect">
          <a:avLst/>
        </a:prstGeom>
        <a:solidFill>
          <a:schemeClr val="accent5">
            <a:hueOff val="-6758543"/>
            <a:satOff val="-17419"/>
            <a:lumOff val="-1176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kumimoji="1" lang="en-US" sz="2200" kern="1200"/>
            <a:t>4</a:t>
          </a:r>
          <a:r>
            <a:rPr kumimoji="1" lang="ja-JP" sz="2200" kern="1200"/>
            <a:t>．多職種及び地域連携に関する講義及び演習</a:t>
          </a:r>
          <a:endParaRPr lang="ja-JP" sz="2200" kern="1200"/>
        </a:p>
      </dsp:txBody>
      <dsp:txXfrm>
        <a:off x="6530982" y="1669321"/>
        <a:ext cx="1841157" cy="189375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04E83F5-FF58-492C-B6CE-5C1306F601E4}" type="datetimeFigureOut">
              <a:rPr kumimoji="1" lang="ja-JP" altLang="en-US" smtClean="0"/>
              <a:t>2023/10/25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B6465E6-890B-4385-A3CF-84A3915695AB}" type="slidenum">
              <a:rPr kumimoji="1" lang="ja-JP" altLang="en-US" smtClean="0"/>
              <a:t>‹#›</a:t>
            </a:fld>
            <a:endParaRPr kumimoji="1" lang="ja-JP" altLang="en-US"/>
          </a:p>
        </p:txBody>
      </p:sp>
    </p:spTree>
    <p:extLst>
      <p:ext uri="{BB962C8B-B14F-4D97-AF65-F5344CB8AC3E}">
        <p14:creationId xmlns:p14="http://schemas.microsoft.com/office/powerpoint/2010/main" val="282514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04E83F5-FF58-492C-B6CE-5C1306F601E4}" type="datetimeFigureOut">
              <a:rPr kumimoji="1" lang="ja-JP" altLang="en-US" smtClean="0"/>
              <a:t>2023/10/25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B6465E6-890B-4385-A3CF-84A3915695AB}" type="slidenum">
              <a:rPr kumimoji="1" lang="ja-JP" altLang="en-US" smtClean="0"/>
              <a:t>‹#›</a:t>
            </a:fld>
            <a:endParaRPr kumimoji="1" lang="ja-JP" altLang="en-US"/>
          </a:p>
        </p:txBody>
      </p:sp>
    </p:spTree>
    <p:extLst>
      <p:ext uri="{BB962C8B-B14F-4D97-AF65-F5344CB8AC3E}">
        <p14:creationId xmlns:p14="http://schemas.microsoft.com/office/powerpoint/2010/main" val="120703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04E83F5-FF58-492C-B6CE-5C1306F601E4}" type="datetimeFigureOut">
              <a:rPr kumimoji="1" lang="ja-JP" altLang="en-US" smtClean="0"/>
              <a:t>2023/10/25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B6465E6-890B-4385-A3CF-84A3915695AB}" type="slidenum">
              <a:rPr kumimoji="1" lang="ja-JP" altLang="en-US" smtClean="0"/>
              <a:t>‹#›</a:t>
            </a:fld>
            <a:endParaRPr kumimoji="1" lang="ja-JP" altLang="en-US"/>
          </a:p>
        </p:txBody>
      </p:sp>
    </p:spTree>
    <p:extLst>
      <p:ext uri="{BB962C8B-B14F-4D97-AF65-F5344CB8AC3E}">
        <p14:creationId xmlns:p14="http://schemas.microsoft.com/office/powerpoint/2010/main" val="626974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04E83F5-FF58-492C-B6CE-5C1306F601E4}" type="datetimeFigureOut">
              <a:rPr kumimoji="1" lang="ja-JP" altLang="en-US" smtClean="0"/>
              <a:t>2023/10/25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B6465E6-890B-4385-A3CF-84A3915695AB}" type="slidenum">
              <a:rPr kumimoji="1" lang="ja-JP" altLang="en-US" smtClean="0"/>
              <a:t>‹#›</a:t>
            </a:fld>
            <a:endParaRPr kumimoji="1" lang="ja-JP" altLang="en-US"/>
          </a:p>
        </p:txBody>
      </p:sp>
    </p:spTree>
    <p:extLst>
      <p:ext uri="{BB962C8B-B14F-4D97-AF65-F5344CB8AC3E}">
        <p14:creationId xmlns:p14="http://schemas.microsoft.com/office/powerpoint/2010/main" val="465478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04E83F5-FF58-492C-B6CE-5C1306F601E4}" type="datetimeFigureOut">
              <a:rPr kumimoji="1" lang="ja-JP" altLang="en-US" smtClean="0"/>
              <a:t>2023/10/25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B6465E6-890B-4385-A3CF-84A3915695AB}" type="slidenum">
              <a:rPr kumimoji="1" lang="ja-JP" altLang="en-US" smtClean="0"/>
              <a:t>‹#›</a:t>
            </a:fld>
            <a:endParaRPr kumimoji="1" lang="ja-JP" altLang="en-US"/>
          </a:p>
        </p:txBody>
      </p:sp>
    </p:spTree>
    <p:extLst>
      <p:ext uri="{BB962C8B-B14F-4D97-AF65-F5344CB8AC3E}">
        <p14:creationId xmlns:p14="http://schemas.microsoft.com/office/powerpoint/2010/main" val="3634341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04E83F5-FF58-492C-B6CE-5C1306F601E4}" type="datetimeFigureOut">
              <a:rPr kumimoji="1" lang="ja-JP" altLang="en-US" smtClean="0"/>
              <a:t>2023/10/25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B6465E6-890B-4385-A3CF-84A3915695AB}" type="slidenum">
              <a:rPr kumimoji="1" lang="ja-JP" altLang="en-US" smtClean="0"/>
              <a:t>‹#›</a:t>
            </a:fld>
            <a:endParaRPr kumimoji="1" lang="ja-JP" altLang="en-US"/>
          </a:p>
        </p:txBody>
      </p:sp>
    </p:spTree>
    <p:extLst>
      <p:ext uri="{BB962C8B-B14F-4D97-AF65-F5344CB8AC3E}">
        <p14:creationId xmlns:p14="http://schemas.microsoft.com/office/powerpoint/2010/main" val="2715801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04E83F5-FF58-492C-B6CE-5C1306F601E4}" type="datetimeFigureOut">
              <a:rPr kumimoji="1" lang="ja-JP" altLang="en-US" smtClean="0"/>
              <a:t>2023/10/25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B6465E6-890B-4385-A3CF-84A3915695AB}" type="slidenum">
              <a:rPr kumimoji="1" lang="ja-JP" altLang="en-US" smtClean="0"/>
              <a:t>‹#›</a:t>
            </a:fld>
            <a:endParaRPr kumimoji="1" lang="ja-JP" altLang="en-US"/>
          </a:p>
        </p:txBody>
      </p:sp>
    </p:spTree>
    <p:extLst>
      <p:ext uri="{BB962C8B-B14F-4D97-AF65-F5344CB8AC3E}">
        <p14:creationId xmlns:p14="http://schemas.microsoft.com/office/powerpoint/2010/main" val="1732652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04E83F5-FF58-492C-B6CE-5C1306F601E4}" type="datetimeFigureOut">
              <a:rPr kumimoji="1" lang="ja-JP" altLang="en-US" smtClean="0"/>
              <a:t>2023/10/25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B6465E6-890B-4385-A3CF-84A3915695AB}" type="slidenum">
              <a:rPr kumimoji="1" lang="ja-JP" altLang="en-US" smtClean="0"/>
              <a:t>‹#›</a:t>
            </a:fld>
            <a:endParaRPr kumimoji="1" lang="ja-JP" altLang="en-US"/>
          </a:p>
        </p:txBody>
      </p:sp>
    </p:spTree>
    <p:extLst>
      <p:ext uri="{BB962C8B-B14F-4D97-AF65-F5344CB8AC3E}">
        <p14:creationId xmlns:p14="http://schemas.microsoft.com/office/powerpoint/2010/main" val="376352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4E83F5-FF58-492C-B6CE-5C1306F601E4}" type="datetimeFigureOut">
              <a:rPr kumimoji="1" lang="ja-JP" altLang="en-US" smtClean="0"/>
              <a:t>2023/10/25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B6465E6-890B-4385-A3CF-84A3915695AB}" type="slidenum">
              <a:rPr kumimoji="1" lang="ja-JP" altLang="en-US" smtClean="0"/>
              <a:t>‹#›</a:t>
            </a:fld>
            <a:endParaRPr kumimoji="1" lang="ja-JP" altLang="en-US"/>
          </a:p>
        </p:txBody>
      </p:sp>
    </p:spTree>
    <p:extLst>
      <p:ext uri="{BB962C8B-B14F-4D97-AF65-F5344CB8AC3E}">
        <p14:creationId xmlns:p14="http://schemas.microsoft.com/office/powerpoint/2010/main" val="2679253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04E83F5-FF58-492C-B6CE-5C1306F601E4}" type="datetimeFigureOut">
              <a:rPr kumimoji="1" lang="ja-JP" altLang="en-US" smtClean="0"/>
              <a:t>2023/10/25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B6465E6-890B-4385-A3CF-84A3915695AB}" type="slidenum">
              <a:rPr kumimoji="1" lang="ja-JP" altLang="en-US" smtClean="0"/>
              <a:t>‹#›</a:t>
            </a:fld>
            <a:endParaRPr kumimoji="1" lang="ja-JP" altLang="en-US"/>
          </a:p>
        </p:txBody>
      </p:sp>
    </p:spTree>
    <p:extLst>
      <p:ext uri="{BB962C8B-B14F-4D97-AF65-F5344CB8AC3E}">
        <p14:creationId xmlns:p14="http://schemas.microsoft.com/office/powerpoint/2010/main" val="571843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04E83F5-FF58-492C-B6CE-5C1306F601E4}" type="datetimeFigureOut">
              <a:rPr kumimoji="1" lang="ja-JP" altLang="en-US" smtClean="0"/>
              <a:t>2023/10/25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B6465E6-890B-4385-A3CF-84A3915695AB}" type="slidenum">
              <a:rPr kumimoji="1" lang="ja-JP" altLang="en-US" smtClean="0"/>
              <a:t>‹#›</a:t>
            </a:fld>
            <a:endParaRPr kumimoji="1" lang="ja-JP" altLang="en-US"/>
          </a:p>
        </p:txBody>
      </p:sp>
    </p:spTree>
    <p:extLst>
      <p:ext uri="{BB962C8B-B14F-4D97-AF65-F5344CB8AC3E}">
        <p14:creationId xmlns:p14="http://schemas.microsoft.com/office/powerpoint/2010/main" val="3136188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4E83F5-FF58-492C-B6CE-5C1306F601E4}" type="datetimeFigureOut">
              <a:rPr kumimoji="1" lang="ja-JP" altLang="en-US" smtClean="0"/>
              <a:t>2023/10/25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6465E6-890B-4385-A3CF-84A3915695AB}" type="slidenum">
              <a:rPr kumimoji="1" lang="ja-JP" altLang="en-US" smtClean="0"/>
              <a:t>‹#›</a:t>
            </a:fld>
            <a:endParaRPr kumimoji="1" lang="ja-JP" altLang="en-US"/>
          </a:p>
        </p:txBody>
      </p:sp>
    </p:spTree>
    <p:extLst>
      <p:ext uri="{BB962C8B-B14F-4D97-AF65-F5344CB8AC3E}">
        <p14:creationId xmlns:p14="http://schemas.microsoft.com/office/powerpoint/2010/main" val="3205862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089160-69FA-1745-42E8-9E742F5E713F}"/>
              </a:ext>
            </a:extLst>
          </p:cNvPr>
          <p:cNvSpPr>
            <a:spLocks noGrp="1"/>
          </p:cNvSpPr>
          <p:nvPr>
            <p:ph type="ctrTitle"/>
          </p:nvPr>
        </p:nvSpPr>
        <p:spPr/>
        <p:txBody>
          <a:bodyPr>
            <a:normAutofit/>
          </a:bodyPr>
          <a:lstStyle/>
          <a:p>
            <a:r>
              <a:rPr kumimoji="1" lang="ja-JP" altLang="en-US" sz="4000" dirty="0"/>
              <a:t>多職種及び地域連携に関する</a:t>
            </a:r>
            <a:br>
              <a:rPr kumimoji="1" lang="en-US" altLang="ja-JP" sz="4000" dirty="0"/>
            </a:br>
            <a:r>
              <a:rPr kumimoji="1" lang="ja-JP" altLang="en-US" sz="4000" dirty="0"/>
              <a:t>講義及び演習のポイント</a:t>
            </a:r>
            <a:br>
              <a:rPr kumimoji="1" lang="en-US" altLang="ja-JP" sz="2800" dirty="0"/>
            </a:br>
            <a:endParaRPr kumimoji="1" lang="ja-JP" altLang="en-US" sz="2800" dirty="0"/>
          </a:p>
        </p:txBody>
      </p:sp>
      <p:sp>
        <p:nvSpPr>
          <p:cNvPr id="3" name="字幕 2">
            <a:extLst>
              <a:ext uri="{FF2B5EF4-FFF2-40B4-BE49-F238E27FC236}">
                <a16:creationId xmlns:a16="http://schemas.microsoft.com/office/drawing/2014/main" id="{7F2D28C0-1786-18A6-BB85-D736FF0F34CA}"/>
              </a:ext>
            </a:extLst>
          </p:cNvPr>
          <p:cNvSpPr>
            <a:spLocks noGrp="1"/>
          </p:cNvSpPr>
          <p:nvPr>
            <p:ph type="subTitle" idx="1"/>
          </p:nvPr>
        </p:nvSpPr>
        <p:spPr>
          <a:xfrm>
            <a:off x="935665" y="3429000"/>
            <a:ext cx="7315200" cy="1270591"/>
          </a:xfrm>
          <a:solidFill>
            <a:schemeClr val="accent4">
              <a:lumMod val="40000"/>
              <a:lumOff val="60000"/>
            </a:schemeClr>
          </a:solidFill>
          <a:ln>
            <a:solidFill>
              <a:schemeClr val="accent1"/>
            </a:solidFill>
          </a:ln>
          <a:scene3d>
            <a:camera prst="orthographicFront"/>
            <a:lightRig rig="threePt" dir="t"/>
          </a:scene3d>
          <a:sp3d>
            <a:bevelT w="114300" prst="artDeco"/>
          </a:sp3d>
        </p:spPr>
        <p:txBody>
          <a:bodyPr>
            <a:normAutofit/>
          </a:bodyPr>
          <a:lstStyle/>
          <a:p>
            <a:endParaRPr kumimoji="1" lang="en-US" altLang="ja-JP" sz="500" dirty="0"/>
          </a:p>
          <a:p>
            <a:r>
              <a:rPr kumimoji="1" lang="ja-JP" altLang="en-US" sz="2800" dirty="0"/>
              <a:t>サービス担当者会議と（自立支援）協議会の</a:t>
            </a:r>
            <a:endParaRPr kumimoji="1" lang="en-US" altLang="ja-JP" sz="2800" dirty="0"/>
          </a:p>
          <a:p>
            <a:r>
              <a:rPr kumimoji="1" lang="ja-JP" altLang="en-US" sz="2800" dirty="0"/>
              <a:t>活用についてのまとめ（演習）</a:t>
            </a:r>
          </a:p>
        </p:txBody>
      </p:sp>
    </p:spTree>
    <p:extLst>
      <p:ext uri="{BB962C8B-B14F-4D97-AF65-F5344CB8AC3E}">
        <p14:creationId xmlns:p14="http://schemas.microsoft.com/office/powerpoint/2010/main" val="28287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p:txBody>
          <a:bodyPr>
            <a:normAutofit/>
          </a:bodyPr>
          <a:lstStyle/>
          <a:p>
            <a:r>
              <a:rPr lang="ja-JP" altLang="en-US" sz="4000" dirty="0">
                <a:latin typeface="HG丸ｺﾞｼｯｸM-PRO" panose="020F0600000000000000" pitchFamily="50" charset="-128"/>
                <a:ea typeface="HG丸ｺﾞｼｯｸM-PRO" panose="020F0600000000000000" pitchFamily="50" charset="-128"/>
              </a:rPr>
              <a:t>病院・福祉と連携した支援</a:t>
            </a:r>
            <a:endParaRPr lang="ja-JP" altLang="en-US" sz="4000" dirty="0"/>
          </a:p>
        </p:txBody>
      </p:sp>
      <p:sp>
        <p:nvSpPr>
          <p:cNvPr id="5" name="角丸四角形 4"/>
          <p:cNvSpPr/>
          <p:nvPr/>
        </p:nvSpPr>
        <p:spPr>
          <a:xfrm>
            <a:off x="2058603" y="2226469"/>
            <a:ext cx="1566174" cy="178219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685800"/>
            <a:r>
              <a:rPr kumimoji="1" lang="ja-JP" altLang="en-US" sz="2400" dirty="0">
                <a:solidFill>
                  <a:prstClr val="black"/>
                </a:solidFill>
              </a:rPr>
              <a:t>施設</a:t>
            </a:r>
          </a:p>
        </p:txBody>
      </p:sp>
      <p:sp>
        <p:nvSpPr>
          <p:cNvPr id="6" name="角丸四角形 5"/>
          <p:cNvSpPr/>
          <p:nvPr/>
        </p:nvSpPr>
        <p:spPr>
          <a:xfrm>
            <a:off x="5568993" y="2226469"/>
            <a:ext cx="1566174" cy="178219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685800"/>
            <a:r>
              <a:rPr kumimoji="1" lang="ja-JP" altLang="en-US" sz="2400" dirty="0">
                <a:solidFill>
                  <a:prstClr val="black"/>
                </a:solidFill>
              </a:rPr>
              <a:t>病院</a:t>
            </a:r>
          </a:p>
        </p:txBody>
      </p:sp>
      <p:sp>
        <p:nvSpPr>
          <p:cNvPr id="7" name="右矢印 6"/>
          <p:cNvSpPr/>
          <p:nvPr/>
        </p:nvSpPr>
        <p:spPr>
          <a:xfrm>
            <a:off x="3760032" y="2487031"/>
            <a:ext cx="1674186" cy="558995"/>
          </a:xfrm>
          <a:prstGeom prst="rightArrow">
            <a:avLst>
              <a:gd name="adj1" fmla="val 50000"/>
              <a:gd name="adj2" fmla="val 24537"/>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685800"/>
            <a:r>
              <a:rPr kumimoji="1" lang="ja-JP" altLang="en-US" sz="1350" dirty="0">
                <a:solidFill>
                  <a:prstClr val="black"/>
                </a:solidFill>
              </a:rPr>
              <a:t>衝動性高まったら</a:t>
            </a:r>
          </a:p>
        </p:txBody>
      </p:sp>
      <p:sp>
        <p:nvSpPr>
          <p:cNvPr id="8" name="左矢印 7"/>
          <p:cNvSpPr/>
          <p:nvPr/>
        </p:nvSpPr>
        <p:spPr>
          <a:xfrm>
            <a:off x="3732789" y="3046026"/>
            <a:ext cx="1566174" cy="475838"/>
          </a:xfrm>
          <a:prstGeom prst="leftArrow">
            <a:avLst>
              <a:gd name="adj1" fmla="val 50000"/>
              <a:gd name="adj2" fmla="val 37811"/>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685800"/>
            <a:r>
              <a:rPr kumimoji="1" lang="ja-JP" altLang="en-US" sz="1350" dirty="0">
                <a:solidFill>
                  <a:prstClr val="black"/>
                </a:solidFill>
              </a:rPr>
              <a:t>治まったら</a:t>
            </a:r>
          </a:p>
        </p:txBody>
      </p:sp>
      <p:sp>
        <p:nvSpPr>
          <p:cNvPr id="2" name="正方形/長方形 1"/>
          <p:cNvSpPr/>
          <p:nvPr/>
        </p:nvSpPr>
        <p:spPr>
          <a:xfrm>
            <a:off x="1485900" y="1704801"/>
            <a:ext cx="6265718" cy="507831"/>
          </a:xfrm>
          <a:prstGeom prst="rect">
            <a:avLst/>
          </a:prstGeom>
        </p:spPr>
        <p:txBody>
          <a:bodyPr wrap="square">
            <a:spAutoFit/>
          </a:bodyPr>
          <a:lstStyle/>
          <a:p>
            <a:endParaRPr lang="ja-JP" altLang="en-US" sz="2700" dirty="0">
              <a:latin typeface="HG丸ｺﾞｼｯｸM-PRO" panose="020F0600000000000000" pitchFamily="50" charset="-128"/>
              <a:ea typeface="HG丸ｺﾞｼｯｸM-PRO" panose="020F0600000000000000" pitchFamily="50" charset="-128"/>
            </a:endParaRPr>
          </a:p>
        </p:txBody>
      </p:sp>
      <p:sp>
        <p:nvSpPr>
          <p:cNvPr id="16" name="角丸四角形 15"/>
          <p:cNvSpPr/>
          <p:nvPr/>
        </p:nvSpPr>
        <p:spPr>
          <a:xfrm>
            <a:off x="800100" y="4600382"/>
            <a:ext cx="7637318" cy="124213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r>
              <a:rPr kumimoji="1" lang="ja-JP" altLang="en-US" sz="2400" dirty="0">
                <a:solidFill>
                  <a:prstClr val="black"/>
                </a:solidFill>
                <a:latin typeface="HG丸ｺﾞｼｯｸM-PRO" panose="020F0600000000000000" pitchFamily="50" charset="-128"/>
                <a:ea typeface="HG丸ｺﾞｼｯｸM-PRO" panose="020F0600000000000000" pitchFamily="50" charset="-128"/>
              </a:rPr>
              <a:t>「治療の場」である病院で治療・情緒の安定をはかり、「生活の場」である施設に帰る</a:t>
            </a:r>
            <a:r>
              <a:rPr lang="ja-JP" altLang="en-US" sz="2400" dirty="0">
                <a:solidFill>
                  <a:prstClr val="black"/>
                </a:solidFill>
                <a:latin typeface="HG丸ｺﾞｼｯｸM-PRO" panose="020F0600000000000000" pitchFamily="50" charset="-128"/>
                <a:ea typeface="HG丸ｺﾞｼｯｸM-PRO" panose="020F0600000000000000" pitchFamily="50" charset="-128"/>
              </a:rPr>
              <a:t>。手探りの試みだが、まずはここから始めていくことになる。</a:t>
            </a:r>
            <a:endParaRPr kumimoji="1" lang="ja-JP" altLang="en-US" sz="2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3" name="正方形/長方形 2">
            <a:extLst>
              <a:ext uri="{FF2B5EF4-FFF2-40B4-BE49-F238E27FC236}">
                <a16:creationId xmlns:a16="http://schemas.microsoft.com/office/drawing/2014/main" id="{656528DA-2904-D378-F0C9-941DC9391398}"/>
              </a:ext>
            </a:extLst>
          </p:cNvPr>
          <p:cNvSpPr/>
          <p:nvPr/>
        </p:nvSpPr>
        <p:spPr>
          <a:xfrm>
            <a:off x="4572000" y="159026"/>
            <a:ext cx="4309607" cy="421419"/>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演習のポイントを理解するために使用</a:t>
            </a:r>
          </a:p>
        </p:txBody>
      </p:sp>
      <p:sp>
        <p:nvSpPr>
          <p:cNvPr id="4" name="テキスト ボックス 3">
            <a:extLst>
              <a:ext uri="{FF2B5EF4-FFF2-40B4-BE49-F238E27FC236}">
                <a16:creationId xmlns:a16="http://schemas.microsoft.com/office/drawing/2014/main" id="{4C10ED42-1189-11B0-02F0-25DED5ED767B}"/>
              </a:ext>
            </a:extLst>
          </p:cNvPr>
          <p:cNvSpPr txBox="1"/>
          <p:nvPr/>
        </p:nvSpPr>
        <p:spPr>
          <a:xfrm>
            <a:off x="262393" y="247764"/>
            <a:ext cx="1904420" cy="523220"/>
          </a:xfrm>
          <a:prstGeom prst="rect">
            <a:avLst/>
          </a:prstGeom>
          <a:noFill/>
        </p:spPr>
        <p:txBody>
          <a:bodyPr wrap="square" rtlCol="0">
            <a:spAutoFit/>
          </a:bodyPr>
          <a:lstStyle/>
          <a:p>
            <a:r>
              <a:rPr kumimoji="1" lang="ja-JP" altLang="en-US" sz="2800" b="1" dirty="0">
                <a:solidFill>
                  <a:srgbClr val="FF0000"/>
                </a:solidFill>
              </a:rPr>
              <a:t>例えば、</a:t>
            </a:r>
          </a:p>
        </p:txBody>
      </p:sp>
      <p:sp>
        <p:nvSpPr>
          <p:cNvPr id="9" name="テキスト ボックス 8">
            <a:extLst>
              <a:ext uri="{FF2B5EF4-FFF2-40B4-BE49-F238E27FC236}">
                <a16:creationId xmlns:a16="http://schemas.microsoft.com/office/drawing/2014/main" id="{46035527-F9D9-35CE-9B94-58C9DD0C057C}"/>
              </a:ext>
            </a:extLst>
          </p:cNvPr>
          <p:cNvSpPr txBox="1"/>
          <p:nvPr/>
        </p:nvSpPr>
        <p:spPr>
          <a:xfrm>
            <a:off x="4974020" y="1347424"/>
            <a:ext cx="3638407" cy="523220"/>
          </a:xfrm>
          <a:prstGeom prst="rect">
            <a:avLst/>
          </a:prstGeom>
          <a:noFill/>
        </p:spPr>
        <p:txBody>
          <a:bodyPr wrap="square" rtlCol="0">
            <a:spAutoFit/>
          </a:bodyPr>
          <a:lstStyle/>
          <a:p>
            <a:r>
              <a:rPr kumimoji="1" lang="ja-JP" altLang="en-US" sz="2800" b="1" dirty="0">
                <a:solidFill>
                  <a:srgbClr val="FF0000"/>
                </a:solidFill>
              </a:rPr>
              <a:t>という講義があった</a:t>
            </a:r>
          </a:p>
        </p:txBody>
      </p:sp>
    </p:spTree>
    <p:extLst>
      <p:ext uri="{BB962C8B-B14F-4D97-AF65-F5344CB8AC3E}">
        <p14:creationId xmlns:p14="http://schemas.microsoft.com/office/powerpoint/2010/main" val="1199191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6E734A-3320-F5CA-A25F-D7133EBC8C1F}"/>
              </a:ext>
            </a:extLst>
          </p:cNvPr>
          <p:cNvSpPr>
            <a:spLocks noGrp="1"/>
          </p:cNvSpPr>
          <p:nvPr>
            <p:ph type="title"/>
          </p:nvPr>
        </p:nvSpPr>
        <p:spPr/>
        <p:txBody>
          <a:bodyPr>
            <a:normAutofit/>
          </a:bodyPr>
          <a:lstStyle/>
          <a:p>
            <a:r>
              <a:rPr kumimoji="1" lang="ja-JP" altLang="en-US" sz="3200" dirty="0"/>
              <a:t>サビ児管が多職種と連携することの意味</a:t>
            </a:r>
          </a:p>
        </p:txBody>
      </p:sp>
      <p:sp>
        <p:nvSpPr>
          <p:cNvPr id="3" name="コンテンツ プレースホルダー 2">
            <a:extLst>
              <a:ext uri="{FF2B5EF4-FFF2-40B4-BE49-F238E27FC236}">
                <a16:creationId xmlns:a16="http://schemas.microsoft.com/office/drawing/2014/main" id="{E1266B13-622E-BEF0-11B2-00C3639F85F7}"/>
              </a:ext>
            </a:extLst>
          </p:cNvPr>
          <p:cNvSpPr>
            <a:spLocks noGrp="1"/>
          </p:cNvSpPr>
          <p:nvPr>
            <p:ph idx="1"/>
          </p:nvPr>
        </p:nvSpPr>
        <p:spPr/>
        <p:txBody>
          <a:bodyPr/>
          <a:lstStyle/>
          <a:p>
            <a:r>
              <a:rPr kumimoji="1" lang="ja-JP" altLang="en-US" dirty="0"/>
              <a:t>障害のある方が福祉サービスを利用は生活の中の一部でしかない。</a:t>
            </a:r>
            <a:endParaRPr kumimoji="1" lang="en-US" altLang="ja-JP" dirty="0"/>
          </a:p>
          <a:p>
            <a:r>
              <a:rPr lang="ja-JP" altLang="en-US" b="1" dirty="0">
                <a:solidFill>
                  <a:srgbClr val="FF0000"/>
                </a:solidFill>
              </a:rPr>
              <a:t>新たなニーズの発見は、常にかかわっているサビ児管、直接支援員が発見することが多い</a:t>
            </a:r>
            <a:r>
              <a:rPr lang="ja-JP" altLang="en-US" dirty="0"/>
              <a:t>。</a:t>
            </a:r>
            <a:endParaRPr kumimoji="1" lang="en-US" altLang="ja-JP" dirty="0"/>
          </a:p>
          <a:p>
            <a:r>
              <a:rPr kumimoji="1" lang="ja-JP" altLang="en-US" dirty="0"/>
              <a:t>自施設の中で、「新たな要望があった、いつもと様子が違う」などが見受けられた場合は、</a:t>
            </a:r>
            <a:r>
              <a:rPr kumimoji="1" lang="ja-JP" altLang="en-US" b="1" dirty="0">
                <a:solidFill>
                  <a:srgbClr val="FF0000"/>
                </a:solidFill>
              </a:rPr>
              <a:t>サビ児管から発信</a:t>
            </a:r>
            <a:r>
              <a:rPr kumimoji="1" lang="ja-JP" altLang="en-US" dirty="0"/>
              <a:t>して、他の関係機関と連携し、対応することが求められている。</a:t>
            </a:r>
            <a:endParaRPr kumimoji="1" lang="en-US" altLang="ja-JP" dirty="0"/>
          </a:p>
          <a:p>
            <a:endParaRPr kumimoji="1" lang="en-US" altLang="ja-JP" dirty="0"/>
          </a:p>
        </p:txBody>
      </p:sp>
      <p:sp>
        <p:nvSpPr>
          <p:cNvPr id="4" name="正方形/長方形 3">
            <a:extLst>
              <a:ext uri="{FF2B5EF4-FFF2-40B4-BE49-F238E27FC236}">
                <a16:creationId xmlns:a16="http://schemas.microsoft.com/office/drawing/2014/main" id="{8FBEDDFE-134A-3C6B-E3D1-0E565AFFB8F0}"/>
              </a:ext>
            </a:extLst>
          </p:cNvPr>
          <p:cNvSpPr/>
          <p:nvPr/>
        </p:nvSpPr>
        <p:spPr>
          <a:xfrm>
            <a:off x="4572000" y="159026"/>
            <a:ext cx="4309607" cy="421419"/>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演習のポイントを理解するための使用</a:t>
            </a:r>
          </a:p>
        </p:txBody>
      </p:sp>
    </p:spTree>
    <p:extLst>
      <p:ext uri="{BB962C8B-B14F-4D97-AF65-F5344CB8AC3E}">
        <p14:creationId xmlns:p14="http://schemas.microsoft.com/office/powerpoint/2010/main" val="2697346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D55514-0A33-1D23-1034-6D549F71B220}"/>
              </a:ext>
            </a:extLst>
          </p:cNvPr>
          <p:cNvSpPr>
            <a:spLocks noGrp="1"/>
          </p:cNvSpPr>
          <p:nvPr>
            <p:ph type="title"/>
          </p:nvPr>
        </p:nvSpPr>
        <p:spPr/>
        <p:txBody>
          <a:bodyPr/>
          <a:lstStyle/>
          <a:p>
            <a:r>
              <a:rPr kumimoji="1" lang="ja-JP" altLang="en-US" dirty="0"/>
              <a:t>個人ワーク</a:t>
            </a:r>
          </a:p>
        </p:txBody>
      </p:sp>
      <p:sp>
        <p:nvSpPr>
          <p:cNvPr id="3" name="コンテンツ プレースホルダー 2">
            <a:extLst>
              <a:ext uri="{FF2B5EF4-FFF2-40B4-BE49-F238E27FC236}">
                <a16:creationId xmlns:a16="http://schemas.microsoft.com/office/drawing/2014/main" id="{37AC5D2E-E892-B70A-FDFE-BBB633ACEF25}"/>
              </a:ext>
            </a:extLst>
          </p:cNvPr>
          <p:cNvSpPr>
            <a:spLocks noGrp="1"/>
          </p:cNvSpPr>
          <p:nvPr>
            <p:ph idx="1"/>
          </p:nvPr>
        </p:nvSpPr>
        <p:spPr/>
        <p:txBody>
          <a:bodyPr/>
          <a:lstStyle/>
          <a:p>
            <a:endParaRPr kumimoji="1" lang="en-US" altLang="ja-JP" dirty="0"/>
          </a:p>
          <a:p>
            <a:r>
              <a:rPr kumimoji="1" lang="ja-JP" altLang="en-US" b="1" u="sng" dirty="0">
                <a:solidFill>
                  <a:srgbClr val="FF0000"/>
                </a:solidFill>
              </a:rPr>
              <a:t>サビ児管としての「私」を主体として、</a:t>
            </a:r>
            <a:r>
              <a:rPr kumimoji="1" lang="ja-JP" altLang="en-US" dirty="0"/>
              <a:t>サビ児管の業務と照らし合わせながら、できていること、できていないことの整理し、「今後の対応」について具体的に考えていきます。</a:t>
            </a:r>
            <a:endParaRPr kumimoji="1" lang="en-US" altLang="ja-JP" dirty="0"/>
          </a:p>
          <a:p>
            <a:endParaRPr lang="en-US" altLang="ja-JP" dirty="0"/>
          </a:p>
          <a:p>
            <a:endParaRPr lang="ja-JP" altLang="en-US" dirty="0"/>
          </a:p>
        </p:txBody>
      </p:sp>
    </p:spTree>
    <p:extLst>
      <p:ext uri="{BB962C8B-B14F-4D97-AF65-F5344CB8AC3E}">
        <p14:creationId xmlns:p14="http://schemas.microsoft.com/office/powerpoint/2010/main" val="3143501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27430"/>
            <a:ext cx="7886700" cy="1325563"/>
          </a:xfrm>
        </p:spPr>
        <p:txBody>
          <a:bodyPr>
            <a:normAutofit/>
          </a:bodyPr>
          <a:lstStyle/>
          <a:p>
            <a:r>
              <a:rPr kumimoji="1" lang="ja-JP" altLang="en-US" sz="4000" dirty="0"/>
              <a:t>関係機関との連携（例：医療）</a:t>
            </a:r>
          </a:p>
        </p:txBody>
      </p:sp>
      <p:sp>
        <p:nvSpPr>
          <p:cNvPr id="4" name="テキスト ボックス 3"/>
          <p:cNvSpPr txBox="1"/>
          <p:nvPr/>
        </p:nvSpPr>
        <p:spPr>
          <a:xfrm>
            <a:off x="279918" y="2036463"/>
            <a:ext cx="4136961" cy="461665"/>
          </a:xfrm>
          <a:prstGeom prst="rect">
            <a:avLst/>
          </a:prstGeom>
          <a:noFill/>
        </p:spPr>
        <p:txBody>
          <a:bodyPr wrap="square" rtlCol="0">
            <a:spAutoFit/>
          </a:bodyPr>
          <a:lstStyle/>
          <a:p>
            <a:r>
              <a:rPr kumimoji="1" lang="ja-JP" altLang="en-US" sz="2400" dirty="0"/>
              <a:t>できている（理由↓）　　□</a:t>
            </a:r>
          </a:p>
        </p:txBody>
      </p:sp>
      <p:sp>
        <p:nvSpPr>
          <p:cNvPr id="5" name="テキスト ボックス 4"/>
          <p:cNvSpPr txBox="1"/>
          <p:nvPr/>
        </p:nvSpPr>
        <p:spPr>
          <a:xfrm>
            <a:off x="279917" y="4008664"/>
            <a:ext cx="4492609" cy="461665"/>
          </a:xfrm>
          <a:prstGeom prst="rect">
            <a:avLst/>
          </a:prstGeom>
          <a:noFill/>
        </p:spPr>
        <p:txBody>
          <a:bodyPr wrap="square" rtlCol="0">
            <a:spAutoFit/>
          </a:bodyPr>
          <a:lstStyle/>
          <a:p>
            <a:r>
              <a:rPr kumimoji="1" lang="ja-JP" altLang="en-US" sz="2400" dirty="0"/>
              <a:t>できていない （理由↓）　□</a:t>
            </a:r>
          </a:p>
        </p:txBody>
      </p:sp>
      <p:sp>
        <p:nvSpPr>
          <p:cNvPr id="6" name="正方形/長方形 5"/>
          <p:cNvSpPr/>
          <p:nvPr/>
        </p:nvSpPr>
        <p:spPr>
          <a:xfrm>
            <a:off x="324238" y="4570677"/>
            <a:ext cx="4590662" cy="129711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7" name="正方形/長方形 6"/>
          <p:cNvSpPr/>
          <p:nvPr/>
        </p:nvSpPr>
        <p:spPr>
          <a:xfrm>
            <a:off x="324238" y="2560291"/>
            <a:ext cx="4590662" cy="13249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8" name="正方形/長方形 7"/>
          <p:cNvSpPr/>
          <p:nvPr/>
        </p:nvSpPr>
        <p:spPr>
          <a:xfrm>
            <a:off x="5248469" y="2004915"/>
            <a:ext cx="3764903" cy="38628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9" name="テキスト ボックス 8"/>
          <p:cNvSpPr txBox="1"/>
          <p:nvPr/>
        </p:nvSpPr>
        <p:spPr>
          <a:xfrm>
            <a:off x="5248470" y="1597882"/>
            <a:ext cx="2267339" cy="461665"/>
          </a:xfrm>
          <a:prstGeom prst="rect">
            <a:avLst/>
          </a:prstGeom>
          <a:noFill/>
        </p:spPr>
        <p:txBody>
          <a:bodyPr wrap="square" rtlCol="0">
            <a:spAutoFit/>
          </a:bodyPr>
          <a:lstStyle/>
          <a:p>
            <a:r>
              <a:rPr kumimoji="1" lang="ja-JP" altLang="en-US" sz="2400" dirty="0"/>
              <a:t>今後の対応</a:t>
            </a:r>
          </a:p>
        </p:txBody>
      </p:sp>
    </p:spTree>
    <p:extLst>
      <p:ext uri="{BB962C8B-B14F-4D97-AF65-F5344CB8AC3E}">
        <p14:creationId xmlns:p14="http://schemas.microsoft.com/office/powerpoint/2010/main" val="1438171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5E449D-8B9E-5326-8204-460A669A9B73}"/>
              </a:ext>
            </a:extLst>
          </p:cNvPr>
          <p:cNvSpPr>
            <a:spLocks noGrp="1"/>
          </p:cNvSpPr>
          <p:nvPr>
            <p:ph type="title"/>
          </p:nvPr>
        </p:nvSpPr>
        <p:spPr>
          <a:xfrm>
            <a:off x="501180" y="381028"/>
            <a:ext cx="8141639" cy="1325563"/>
          </a:xfrm>
        </p:spPr>
        <p:txBody>
          <a:bodyPr/>
          <a:lstStyle/>
          <a:p>
            <a:r>
              <a:rPr kumimoji="1" lang="ja-JP" altLang="en-US" dirty="0"/>
              <a:t>グループワーク</a:t>
            </a:r>
          </a:p>
        </p:txBody>
      </p:sp>
      <p:sp>
        <p:nvSpPr>
          <p:cNvPr id="3" name="コンテンツ プレースホルダー 2">
            <a:extLst>
              <a:ext uri="{FF2B5EF4-FFF2-40B4-BE49-F238E27FC236}">
                <a16:creationId xmlns:a16="http://schemas.microsoft.com/office/drawing/2014/main" id="{03145D88-86E4-BCC7-65AF-D206DC7EDBBA}"/>
              </a:ext>
            </a:extLst>
          </p:cNvPr>
          <p:cNvSpPr>
            <a:spLocks noGrp="1"/>
          </p:cNvSpPr>
          <p:nvPr>
            <p:ph idx="1"/>
          </p:nvPr>
        </p:nvSpPr>
        <p:spPr/>
        <p:txBody>
          <a:bodyPr/>
          <a:lstStyle/>
          <a:p>
            <a:r>
              <a:rPr kumimoji="1" lang="ja-JP" altLang="en-US" dirty="0"/>
              <a:t>司会者</a:t>
            </a:r>
            <a:r>
              <a:rPr lang="ja-JP" altLang="en-US" dirty="0"/>
              <a:t>、記録者を決めてください。</a:t>
            </a:r>
            <a:endParaRPr lang="en-US" altLang="ja-JP" dirty="0"/>
          </a:p>
          <a:p>
            <a:r>
              <a:rPr kumimoji="1" lang="ja-JP" altLang="en-US" dirty="0"/>
              <a:t>記録者は、今後の取組について、グループメンバーの意見を記録し、最後に発表者に記録用紙を渡す。</a:t>
            </a:r>
            <a:endParaRPr kumimoji="1" lang="en-US" altLang="ja-JP" dirty="0"/>
          </a:p>
          <a:p>
            <a:r>
              <a:rPr lang="ja-JP" altLang="en-US" dirty="0"/>
              <a:t>発表は、「今後の対応」について報告し、グループメンバーから意見をもらう。</a:t>
            </a:r>
            <a:endParaRPr kumimoji="1" lang="ja-JP" altLang="en-US" dirty="0"/>
          </a:p>
        </p:txBody>
      </p:sp>
    </p:spTree>
    <p:extLst>
      <p:ext uri="{BB962C8B-B14F-4D97-AF65-F5344CB8AC3E}">
        <p14:creationId xmlns:p14="http://schemas.microsoft.com/office/powerpoint/2010/main" val="2890717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40FC90-E536-E55C-457D-D736B1F03862}"/>
              </a:ext>
            </a:extLst>
          </p:cNvPr>
          <p:cNvSpPr>
            <a:spLocks noGrp="1"/>
          </p:cNvSpPr>
          <p:nvPr>
            <p:ph type="title"/>
          </p:nvPr>
        </p:nvSpPr>
        <p:spPr>
          <a:xfrm>
            <a:off x="628650" y="188256"/>
            <a:ext cx="7886700" cy="1325563"/>
          </a:xfrm>
        </p:spPr>
        <p:txBody>
          <a:bodyPr>
            <a:normAutofit/>
          </a:bodyPr>
          <a:lstStyle/>
          <a:p>
            <a:r>
              <a:rPr kumimoji="1" lang="ja-JP" altLang="en-US" sz="4000" dirty="0"/>
              <a:t>演習２：相談支援専門員との連携</a:t>
            </a:r>
          </a:p>
        </p:txBody>
      </p:sp>
      <p:sp>
        <p:nvSpPr>
          <p:cNvPr id="4" name="四角形: 角を丸くする 3">
            <a:extLst>
              <a:ext uri="{FF2B5EF4-FFF2-40B4-BE49-F238E27FC236}">
                <a16:creationId xmlns:a16="http://schemas.microsoft.com/office/drawing/2014/main" id="{70A601D8-88BF-D954-E98E-66827ED81BFA}"/>
              </a:ext>
            </a:extLst>
          </p:cNvPr>
          <p:cNvSpPr/>
          <p:nvPr/>
        </p:nvSpPr>
        <p:spPr>
          <a:xfrm>
            <a:off x="636104" y="1483222"/>
            <a:ext cx="4357315" cy="4929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相談支援専門員との連携の実践報告</a:t>
            </a:r>
          </a:p>
        </p:txBody>
      </p:sp>
      <p:sp>
        <p:nvSpPr>
          <p:cNvPr id="5" name="四角形: 角を丸くする 4">
            <a:extLst>
              <a:ext uri="{FF2B5EF4-FFF2-40B4-BE49-F238E27FC236}">
                <a16:creationId xmlns:a16="http://schemas.microsoft.com/office/drawing/2014/main" id="{6245915E-C8DF-EA7E-4016-6C5B87015CCA}"/>
              </a:ext>
            </a:extLst>
          </p:cNvPr>
          <p:cNvSpPr/>
          <p:nvPr/>
        </p:nvSpPr>
        <p:spPr>
          <a:xfrm>
            <a:off x="628650" y="3411537"/>
            <a:ext cx="4364769" cy="4929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自己チェック表に記入（個人ワーク）</a:t>
            </a:r>
          </a:p>
        </p:txBody>
      </p:sp>
      <p:sp>
        <p:nvSpPr>
          <p:cNvPr id="6" name="四角形: 角を丸くする 5">
            <a:extLst>
              <a:ext uri="{FF2B5EF4-FFF2-40B4-BE49-F238E27FC236}">
                <a16:creationId xmlns:a16="http://schemas.microsoft.com/office/drawing/2014/main" id="{49704319-D34E-9A58-A8AE-90C9D09F3ED2}"/>
              </a:ext>
            </a:extLst>
          </p:cNvPr>
          <p:cNvSpPr/>
          <p:nvPr/>
        </p:nvSpPr>
        <p:spPr>
          <a:xfrm>
            <a:off x="636104" y="5003359"/>
            <a:ext cx="4357315" cy="4929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今後の具体的な取組（グループワーク）</a:t>
            </a:r>
          </a:p>
        </p:txBody>
      </p:sp>
      <p:sp>
        <p:nvSpPr>
          <p:cNvPr id="7" name="矢印: 下 6">
            <a:extLst>
              <a:ext uri="{FF2B5EF4-FFF2-40B4-BE49-F238E27FC236}">
                <a16:creationId xmlns:a16="http://schemas.microsoft.com/office/drawing/2014/main" id="{D814F5A1-90DD-6188-7977-A02F8645FB55}"/>
              </a:ext>
            </a:extLst>
          </p:cNvPr>
          <p:cNvSpPr/>
          <p:nvPr/>
        </p:nvSpPr>
        <p:spPr>
          <a:xfrm>
            <a:off x="1391479" y="2166609"/>
            <a:ext cx="111318" cy="9970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矢印: 下 7">
            <a:extLst>
              <a:ext uri="{FF2B5EF4-FFF2-40B4-BE49-F238E27FC236}">
                <a16:creationId xmlns:a16="http://schemas.microsoft.com/office/drawing/2014/main" id="{5D22BFDD-A478-55CC-22ED-EBAF3697F3AF}"/>
              </a:ext>
            </a:extLst>
          </p:cNvPr>
          <p:cNvSpPr/>
          <p:nvPr/>
        </p:nvSpPr>
        <p:spPr>
          <a:xfrm>
            <a:off x="1391477" y="3991555"/>
            <a:ext cx="111319" cy="8995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矢印: 下 8">
            <a:extLst>
              <a:ext uri="{FF2B5EF4-FFF2-40B4-BE49-F238E27FC236}">
                <a16:creationId xmlns:a16="http://schemas.microsoft.com/office/drawing/2014/main" id="{403133AD-8F63-A751-270C-F8C86F0D3D50}"/>
              </a:ext>
            </a:extLst>
          </p:cNvPr>
          <p:cNvSpPr/>
          <p:nvPr/>
        </p:nvSpPr>
        <p:spPr>
          <a:xfrm flipH="1">
            <a:off x="1391477" y="5619969"/>
            <a:ext cx="111319" cy="7848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9178C4E2-3460-4F08-FCE3-2EB47732CD28}"/>
              </a:ext>
            </a:extLst>
          </p:cNvPr>
          <p:cNvSpPr txBox="1"/>
          <p:nvPr/>
        </p:nvSpPr>
        <p:spPr>
          <a:xfrm>
            <a:off x="930302" y="6404774"/>
            <a:ext cx="2154804" cy="523220"/>
          </a:xfrm>
          <a:prstGeom prst="rect">
            <a:avLst/>
          </a:prstGeom>
          <a:noFill/>
        </p:spPr>
        <p:txBody>
          <a:bodyPr wrap="square" rtlCol="0">
            <a:spAutoFit/>
          </a:bodyPr>
          <a:lstStyle/>
          <a:p>
            <a:r>
              <a:rPr kumimoji="1" lang="ja-JP" altLang="en-US" sz="2800" b="1" dirty="0"/>
              <a:t>実践へ</a:t>
            </a:r>
          </a:p>
        </p:txBody>
      </p:sp>
      <p:sp>
        <p:nvSpPr>
          <p:cNvPr id="3" name="正方形/長方形 2">
            <a:extLst>
              <a:ext uri="{FF2B5EF4-FFF2-40B4-BE49-F238E27FC236}">
                <a16:creationId xmlns:a16="http://schemas.microsoft.com/office/drawing/2014/main" id="{F5E83C92-E7EC-01A8-4D3A-FB797044C858}"/>
              </a:ext>
            </a:extLst>
          </p:cNvPr>
          <p:cNvSpPr/>
          <p:nvPr/>
        </p:nvSpPr>
        <p:spPr>
          <a:xfrm>
            <a:off x="2059388" y="2063240"/>
            <a:ext cx="6567777" cy="12246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・サビ児管が主体となって相談支援専門員と関係を構築していくことの必要性</a:t>
            </a:r>
            <a:endParaRPr kumimoji="1" lang="en-US" altLang="ja-JP" sz="1400" dirty="0">
              <a:solidFill>
                <a:schemeClr val="tx1"/>
              </a:solidFill>
            </a:endParaRPr>
          </a:p>
          <a:p>
            <a:r>
              <a:rPr kumimoji="1" lang="ja-JP" altLang="en-US" sz="1400" dirty="0">
                <a:solidFill>
                  <a:schemeClr val="tx1"/>
                </a:solidFill>
              </a:rPr>
              <a:t>・サビ児管として担当者会議を行う際の準備と役割（相談支援専門員と連携）</a:t>
            </a:r>
            <a:endParaRPr kumimoji="1" lang="en-US" altLang="ja-JP" sz="1400" dirty="0">
              <a:solidFill>
                <a:schemeClr val="tx1"/>
              </a:solidFill>
            </a:endParaRPr>
          </a:p>
          <a:p>
            <a:r>
              <a:rPr kumimoji="1" lang="ja-JP" altLang="en-US" sz="1400" dirty="0">
                <a:solidFill>
                  <a:schemeClr val="tx1"/>
                </a:solidFill>
              </a:rPr>
              <a:t>・自事業所では解決しないニーズ（担当者会議で協議）を地域課題として捉え、相談支援専門員が協議会に報告し、対応を検討していくまでのプロセス</a:t>
            </a:r>
          </a:p>
        </p:txBody>
      </p:sp>
      <p:sp>
        <p:nvSpPr>
          <p:cNvPr id="11" name="正方形/長方形 10">
            <a:extLst>
              <a:ext uri="{FF2B5EF4-FFF2-40B4-BE49-F238E27FC236}">
                <a16:creationId xmlns:a16="http://schemas.microsoft.com/office/drawing/2014/main" id="{4FE47FC8-B886-C635-263B-A367B452E7AC}"/>
              </a:ext>
            </a:extLst>
          </p:cNvPr>
          <p:cNvSpPr/>
          <p:nvPr/>
        </p:nvSpPr>
        <p:spPr>
          <a:xfrm>
            <a:off x="2059388" y="3991555"/>
            <a:ext cx="6567777" cy="8771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・自身の実践を思い浮かべ、相談支援専門員との連携ができているか</a:t>
            </a:r>
            <a:endParaRPr kumimoji="1" lang="en-US" altLang="ja-JP" sz="1400" dirty="0">
              <a:solidFill>
                <a:schemeClr val="tx1"/>
              </a:solidFill>
            </a:endParaRPr>
          </a:p>
          <a:p>
            <a:r>
              <a:rPr kumimoji="1" lang="ja-JP" altLang="en-US" sz="1400" dirty="0">
                <a:solidFill>
                  <a:schemeClr val="tx1"/>
                </a:solidFill>
              </a:rPr>
              <a:t>・困っていることばかりでなく、支援にあたっての情報交換ができているか</a:t>
            </a:r>
            <a:endParaRPr kumimoji="1" lang="en-US" altLang="ja-JP" sz="1400" dirty="0">
              <a:solidFill>
                <a:schemeClr val="tx1"/>
              </a:solidFill>
            </a:endParaRPr>
          </a:p>
          <a:p>
            <a:r>
              <a:rPr kumimoji="1" lang="ja-JP" altLang="en-US" sz="1400" dirty="0">
                <a:solidFill>
                  <a:schemeClr val="tx1"/>
                </a:solidFill>
              </a:rPr>
              <a:t>・サビ児管として担当者会議に参加する際の準備ができているか等</a:t>
            </a:r>
          </a:p>
        </p:txBody>
      </p:sp>
      <p:sp>
        <p:nvSpPr>
          <p:cNvPr id="12" name="正方形/長方形 11">
            <a:extLst>
              <a:ext uri="{FF2B5EF4-FFF2-40B4-BE49-F238E27FC236}">
                <a16:creationId xmlns:a16="http://schemas.microsoft.com/office/drawing/2014/main" id="{AD25EC07-7CEC-29AF-0186-BCCED06D3CDB}"/>
              </a:ext>
            </a:extLst>
          </p:cNvPr>
          <p:cNvSpPr/>
          <p:nvPr/>
        </p:nvSpPr>
        <p:spPr>
          <a:xfrm>
            <a:off x="2059388" y="5619969"/>
            <a:ext cx="6567777" cy="7361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・グループメンバーからの意見も参考にしながら、今後の取り組むべきことを具体化していく</a:t>
            </a:r>
          </a:p>
        </p:txBody>
      </p:sp>
      <p:sp>
        <p:nvSpPr>
          <p:cNvPr id="13" name="四角形: 角を丸くする 12">
            <a:extLst>
              <a:ext uri="{FF2B5EF4-FFF2-40B4-BE49-F238E27FC236}">
                <a16:creationId xmlns:a16="http://schemas.microsoft.com/office/drawing/2014/main" id="{BEEAFF38-0CB7-F6DE-0105-05D7C1643124}"/>
              </a:ext>
            </a:extLst>
          </p:cNvPr>
          <p:cNvSpPr/>
          <p:nvPr/>
        </p:nvSpPr>
        <p:spPr>
          <a:xfrm>
            <a:off x="5084380" y="1531016"/>
            <a:ext cx="977462" cy="39739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講義</a:t>
            </a:r>
          </a:p>
        </p:txBody>
      </p:sp>
      <p:sp>
        <p:nvSpPr>
          <p:cNvPr id="14" name="四角形: 角を丸くする 13">
            <a:extLst>
              <a:ext uri="{FF2B5EF4-FFF2-40B4-BE49-F238E27FC236}">
                <a16:creationId xmlns:a16="http://schemas.microsoft.com/office/drawing/2014/main" id="{914B6747-ECCE-EA66-6F9F-C68DB8E5C27C}"/>
              </a:ext>
            </a:extLst>
          </p:cNvPr>
          <p:cNvSpPr/>
          <p:nvPr/>
        </p:nvSpPr>
        <p:spPr>
          <a:xfrm>
            <a:off x="5084380" y="3452808"/>
            <a:ext cx="3320611" cy="421461"/>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講義を聞きながら簡単に記入</a:t>
            </a:r>
          </a:p>
        </p:txBody>
      </p:sp>
    </p:spTree>
    <p:extLst>
      <p:ext uri="{BB962C8B-B14F-4D97-AF65-F5344CB8AC3E}">
        <p14:creationId xmlns:p14="http://schemas.microsoft.com/office/powerpoint/2010/main" val="4159614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ctr"/>
            <a:r>
              <a:rPr lang="ja-JP" altLang="en-US" sz="3200" b="1" dirty="0">
                <a:solidFill>
                  <a:srgbClr val="FF0000"/>
                </a:solidFill>
              </a:rPr>
              <a:t>例えば</a:t>
            </a:r>
            <a:r>
              <a:rPr lang="ja-JP" altLang="en-US" sz="3200" dirty="0"/>
              <a:t>相談支援専門員の内心？？？</a:t>
            </a:r>
            <a:endParaRPr kumimoji="1" lang="ja-JP" altLang="en-US" sz="3200" dirty="0"/>
          </a:p>
        </p:txBody>
      </p:sp>
      <p:sp>
        <p:nvSpPr>
          <p:cNvPr id="3" name="コンテンツ プレースホルダー 2"/>
          <p:cNvSpPr>
            <a:spLocks noGrp="1"/>
          </p:cNvSpPr>
          <p:nvPr>
            <p:ph idx="1"/>
          </p:nvPr>
        </p:nvSpPr>
        <p:spPr/>
        <p:txBody>
          <a:bodyPr/>
          <a:lstStyle/>
          <a:p>
            <a:pPr marL="0" indent="0">
              <a:buNone/>
            </a:pPr>
            <a:endParaRPr kumimoji="1" lang="en-US" altLang="ja-JP" dirty="0">
              <a:latin typeface="HG丸ｺﾞｼｯｸM-PRO" panose="020F0600000000000000" pitchFamily="50" charset="-128"/>
              <a:ea typeface="HG丸ｺﾞｼｯｸM-PRO" panose="020F0600000000000000" pitchFamily="50" charset="-128"/>
            </a:endParaRPr>
          </a:p>
          <a:p>
            <a:pPr marL="0" indent="0">
              <a:buNone/>
            </a:pPr>
            <a:endParaRPr kumimoji="1" lang="en-US" altLang="ja-JP" dirty="0">
              <a:latin typeface="HG丸ｺﾞｼｯｸM-PRO" panose="020F0600000000000000" pitchFamily="50" charset="-128"/>
              <a:ea typeface="HG丸ｺﾞｼｯｸM-PRO" panose="020F0600000000000000" pitchFamily="50" charset="-128"/>
            </a:endParaRPr>
          </a:p>
          <a:p>
            <a:pPr marL="0" indent="0">
              <a:buNone/>
            </a:pP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4" name="角丸四角形 3"/>
          <p:cNvSpPr/>
          <p:nvPr/>
        </p:nvSpPr>
        <p:spPr>
          <a:xfrm>
            <a:off x="962526" y="2375883"/>
            <a:ext cx="3366648" cy="59406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defTabSz="685800"/>
            <a:r>
              <a:rPr lang="ja-JP" altLang="en-US" dirty="0">
                <a:solidFill>
                  <a:prstClr val="black"/>
                </a:solidFill>
                <a:latin typeface="HG丸ｺﾞｼｯｸM-PRO" panose="020F0600000000000000" pitchFamily="50" charset="-128"/>
                <a:ea typeface="HG丸ｺﾞｼｯｸM-PRO" panose="020F0600000000000000" pitchFamily="50" charset="-128"/>
              </a:rPr>
              <a:t>事業所内でどのような対応をしてきたのか</a:t>
            </a:r>
            <a:endParaRPr kumimoji="1" lang="en-US" altLang="ja-JP" dirty="0">
              <a:solidFill>
                <a:prstClr val="black"/>
              </a:solidFill>
              <a:latin typeface="HG丸ｺﾞｼｯｸM-PRO" panose="020F0600000000000000" pitchFamily="50" charset="-128"/>
              <a:ea typeface="HG丸ｺﾞｼｯｸM-PRO" panose="020F0600000000000000" pitchFamily="50" charset="-128"/>
            </a:endParaRPr>
          </a:p>
        </p:txBody>
      </p:sp>
      <p:sp>
        <p:nvSpPr>
          <p:cNvPr id="6" name="角丸四角形 5"/>
          <p:cNvSpPr/>
          <p:nvPr/>
        </p:nvSpPr>
        <p:spPr>
          <a:xfrm>
            <a:off x="962526" y="3077961"/>
            <a:ext cx="3366648" cy="59406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defTabSz="685800"/>
            <a:r>
              <a:rPr lang="ja-JP" altLang="en-US" dirty="0">
                <a:solidFill>
                  <a:prstClr val="black"/>
                </a:solidFill>
                <a:latin typeface="HG丸ｺﾞｼｯｸM-PRO" panose="020F0600000000000000" pitchFamily="50" charset="-128"/>
                <a:ea typeface="HG丸ｺﾞｼｯｸM-PRO" panose="020F0600000000000000" pitchFamily="50" charset="-128"/>
              </a:rPr>
              <a:t>相談支援専門員として何ができるのか</a:t>
            </a:r>
            <a:endParaRPr kumimoji="1" lang="ja-JP" altLang="en-US" dirty="0">
              <a:solidFill>
                <a:prstClr val="black"/>
              </a:solidFill>
              <a:latin typeface="HG丸ｺﾞｼｯｸM-PRO" panose="020F0600000000000000" pitchFamily="50" charset="-128"/>
              <a:ea typeface="HG丸ｺﾞｼｯｸM-PRO" panose="020F0600000000000000" pitchFamily="50" charset="-128"/>
            </a:endParaRPr>
          </a:p>
        </p:txBody>
      </p:sp>
      <p:sp>
        <p:nvSpPr>
          <p:cNvPr id="8" name="角丸四角形 7"/>
          <p:cNvSpPr/>
          <p:nvPr/>
        </p:nvSpPr>
        <p:spPr>
          <a:xfrm>
            <a:off x="962526" y="3780039"/>
            <a:ext cx="3366648" cy="59406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defTabSz="685800"/>
            <a:r>
              <a:rPr kumimoji="1" lang="ja-JP" altLang="en-US" u="sng" dirty="0">
                <a:solidFill>
                  <a:prstClr val="black"/>
                </a:solidFill>
                <a:latin typeface="HG丸ｺﾞｼｯｸM-PRO" panose="020F0600000000000000" pitchFamily="50" charset="-128"/>
                <a:ea typeface="HG丸ｺﾞｼｯｸM-PRO" panose="020F0600000000000000" pitchFamily="50" charset="-128"/>
              </a:rPr>
              <a:t>新しい施設を見つけて欲しい？</a:t>
            </a:r>
          </a:p>
        </p:txBody>
      </p:sp>
      <p:sp>
        <p:nvSpPr>
          <p:cNvPr id="9" name="右矢印 8"/>
          <p:cNvSpPr/>
          <p:nvPr/>
        </p:nvSpPr>
        <p:spPr>
          <a:xfrm>
            <a:off x="4653210" y="2969949"/>
            <a:ext cx="324036" cy="8100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kumimoji="1" lang="ja-JP" altLang="en-US" sz="1350">
              <a:solidFill>
                <a:prstClr val="white"/>
              </a:solidFill>
            </a:endParaRPr>
          </a:p>
        </p:txBody>
      </p:sp>
      <p:sp>
        <p:nvSpPr>
          <p:cNvPr id="10" name="角丸四角形 9"/>
          <p:cNvSpPr/>
          <p:nvPr/>
        </p:nvSpPr>
        <p:spPr>
          <a:xfrm>
            <a:off x="5355288" y="2915943"/>
            <a:ext cx="2826186" cy="102611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685800"/>
            <a:r>
              <a:rPr lang="ja-JP" altLang="en-US" sz="2400" dirty="0">
                <a:solidFill>
                  <a:prstClr val="black"/>
                </a:solidFill>
                <a:latin typeface="HG丸ｺﾞｼｯｸM-PRO" panose="020F0600000000000000" pitchFamily="50" charset="-128"/>
                <a:ea typeface="HG丸ｺﾞｼｯｸM-PRO" panose="020F0600000000000000" pitchFamily="50" charset="-128"/>
              </a:rPr>
              <a:t>情報の共有・支援の一体感の乏しさ</a:t>
            </a:r>
            <a:endParaRPr kumimoji="1" lang="ja-JP" altLang="en-US" sz="2400" dirty="0">
              <a:solidFill>
                <a:prstClr val="black"/>
              </a:solidFill>
              <a:latin typeface="HG丸ｺﾞｼｯｸM-PRO" panose="020F0600000000000000" pitchFamily="50" charset="-128"/>
              <a:ea typeface="HG丸ｺﾞｼｯｸM-PRO" panose="020F0600000000000000" pitchFamily="50" charset="-128"/>
            </a:endParaRPr>
          </a:p>
        </p:txBody>
      </p:sp>
      <p:cxnSp>
        <p:nvCxnSpPr>
          <p:cNvPr id="16" name="直線コネクタ 15"/>
          <p:cNvCxnSpPr>
            <a:cxnSpLocks/>
          </p:cNvCxnSpPr>
          <p:nvPr/>
        </p:nvCxnSpPr>
        <p:spPr>
          <a:xfrm>
            <a:off x="962526" y="4696887"/>
            <a:ext cx="73242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正方形/長方形 4">
            <a:extLst>
              <a:ext uri="{FF2B5EF4-FFF2-40B4-BE49-F238E27FC236}">
                <a16:creationId xmlns:a16="http://schemas.microsoft.com/office/drawing/2014/main" id="{CA415654-5AEC-B12E-9BDA-26F47B6781FB}"/>
              </a:ext>
            </a:extLst>
          </p:cNvPr>
          <p:cNvSpPr/>
          <p:nvPr/>
        </p:nvSpPr>
        <p:spPr>
          <a:xfrm>
            <a:off x="818147" y="1682375"/>
            <a:ext cx="3835063" cy="55856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問題行動が・・というけど</a:t>
            </a:r>
          </a:p>
        </p:txBody>
      </p:sp>
      <p:sp>
        <p:nvSpPr>
          <p:cNvPr id="14" name="四角形: 角を丸くする 13">
            <a:extLst>
              <a:ext uri="{FF2B5EF4-FFF2-40B4-BE49-F238E27FC236}">
                <a16:creationId xmlns:a16="http://schemas.microsoft.com/office/drawing/2014/main" id="{417AA873-55EC-70DB-3E16-DF20F710B6C8}"/>
              </a:ext>
            </a:extLst>
          </p:cNvPr>
          <p:cNvSpPr/>
          <p:nvPr/>
        </p:nvSpPr>
        <p:spPr>
          <a:xfrm>
            <a:off x="962526" y="5072932"/>
            <a:ext cx="7218948" cy="12389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t>日々のやり取りがなく、モリタリング時のみ顔を合わせる、という関係になっていないか？</a:t>
            </a:r>
          </a:p>
        </p:txBody>
      </p:sp>
      <p:sp>
        <p:nvSpPr>
          <p:cNvPr id="7" name="正方形/長方形 6">
            <a:extLst>
              <a:ext uri="{FF2B5EF4-FFF2-40B4-BE49-F238E27FC236}">
                <a16:creationId xmlns:a16="http://schemas.microsoft.com/office/drawing/2014/main" id="{ECC102A4-B0E1-F816-8A64-43462E015F06}"/>
              </a:ext>
            </a:extLst>
          </p:cNvPr>
          <p:cNvSpPr/>
          <p:nvPr/>
        </p:nvSpPr>
        <p:spPr>
          <a:xfrm>
            <a:off x="4572000" y="159026"/>
            <a:ext cx="4309607" cy="421419"/>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演習のポイントを理解するために使用</a:t>
            </a:r>
          </a:p>
        </p:txBody>
      </p:sp>
      <p:sp>
        <p:nvSpPr>
          <p:cNvPr id="11" name="テキスト ボックス 10">
            <a:extLst>
              <a:ext uri="{FF2B5EF4-FFF2-40B4-BE49-F238E27FC236}">
                <a16:creationId xmlns:a16="http://schemas.microsoft.com/office/drawing/2014/main" id="{10B6C21B-BF54-FA4E-F10A-595A533DD9F2}"/>
              </a:ext>
            </a:extLst>
          </p:cNvPr>
          <p:cNvSpPr txBox="1"/>
          <p:nvPr/>
        </p:nvSpPr>
        <p:spPr>
          <a:xfrm>
            <a:off x="6061842" y="1335275"/>
            <a:ext cx="3082158" cy="461665"/>
          </a:xfrm>
          <a:prstGeom prst="rect">
            <a:avLst/>
          </a:prstGeom>
          <a:noFill/>
        </p:spPr>
        <p:txBody>
          <a:bodyPr wrap="square" rtlCol="0">
            <a:spAutoFit/>
          </a:bodyPr>
          <a:lstStyle/>
          <a:p>
            <a:r>
              <a:rPr kumimoji="1" lang="ja-JP" altLang="en-US" sz="2400" b="1" dirty="0">
                <a:solidFill>
                  <a:srgbClr val="FF0000"/>
                </a:solidFill>
              </a:rPr>
              <a:t>という講義があった</a:t>
            </a:r>
          </a:p>
        </p:txBody>
      </p:sp>
    </p:spTree>
    <p:extLst>
      <p:ext uri="{BB962C8B-B14F-4D97-AF65-F5344CB8AC3E}">
        <p14:creationId xmlns:p14="http://schemas.microsoft.com/office/powerpoint/2010/main" val="3335580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ctr"/>
            <a:r>
              <a:rPr lang="ja-JP" altLang="en-US" sz="3600" dirty="0"/>
              <a:t>相談支援専門員との連携のポイント</a:t>
            </a:r>
            <a:endParaRPr kumimoji="1" lang="ja-JP" altLang="en-US" sz="3600" dirty="0"/>
          </a:p>
        </p:txBody>
      </p:sp>
      <p:sp>
        <p:nvSpPr>
          <p:cNvPr id="3" name="コンテンツ プレースホルダー 2"/>
          <p:cNvSpPr>
            <a:spLocks noGrp="1"/>
          </p:cNvSpPr>
          <p:nvPr>
            <p:ph idx="1"/>
          </p:nvPr>
        </p:nvSpPr>
        <p:spPr/>
        <p:txBody>
          <a:bodyPr>
            <a:normAutofit fontScale="92500"/>
          </a:bodyPr>
          <a:lstStyle/>
          <a:p>
            <a:pPr>
              <a:lnSpc>
                <a:spcPts val="2400"/>
              </a:lnSpc>
              <a:spcBef>
                <a:spcPts val="0"/>
              </a:spcBef>
            </a:pPr>
            <a:r>
              <a:rPr lang="ja-JP" altLang="en-US" sz="2400" dirty="0"/>
              <a:t>事業所内で利用者の問題が困難であればあるほど、対応を一緒に考えようとすることなく、「支援が難しい」と契約解除を申し出ることはないか</a:t>
            </a:r>
            <a:endParaRPr lang="en-US" altLang="ja-JP" sz="2400" dirty="0"/>
          </a:p>
          <a:p>
            <a:pPr marL="0" indent="0">
              <a:lnSpc>
                <a:spcPts val="2400"/>
              </a:lnSpc>
              <a:spcBef>
                <a:spcPts val="0"/>
              </a:spcBef>
              <a:buNone/>
            </a:pPr>
            <a:endParaRPr lang="en-US" altLang="ja-JP" sz="2400" dirty="0"/>
          </a:p>
          <a:p>
            <a:pPr>
              <a:lnSpc>
                <a:spcPts val="2400"/>
              </a:lnSpc>
              <a:spcBef>
                <a:spcPts val="0"/>
              </a:spcBef>
            </a:pPr>
            <a:r>
              <a:rPr lang="ja-JP" altLang="en-US" sz="2400" b="1" dirty="0">
                <a:solidFill>
                  <a:srgbClr val="FF0000"/>
                </a:solidFill>
              </a:rPr>
              <a:t>相談支援専門員と普段から相談する関係を構築しておくことで、支援に行き詰ったときにの強力な協力者となる</a:t>
            </a:r>
            <a:endParaRPr lang="en-US" altLang="ja-JP" sz="2400" b="1" dirty="0">
              <a:solidFill>
                <a:srgbClr val="FF0000"/>
              </a:solidFill>
            </a:endParaRPr>
          </a:p>
          <a:p>
            <a:pPr>
              <a:lnSpc>
                <a:spcPts val="2400"/>
              </a:lnSpc>
              <a:spcBef>
                <a:spcPts val="0"/>
              </a:spcBef>
            </a:pPr>
            <a:endParaRPr lang="en-US" altLang="ja-JP" sz="2400" dirty="0"/>
          </a:p>
          <a:p>
            <a:pPr>
              <a:lnSpc>
                <a:spcPts val="2400"/>
              </a:lnSpc>
              <a:spcBef>
                <a:spcPts val="0"/>
              </a:spcBef>
            </a:pPr>
            <a:r>
              <a:rPr lang="ja-JP" altLang="en-US" sz="2400" dirty="0"/>
              <a:t>担当者会議は、相談支援専門員と管理責任者が協力しながら準備することができる。</a:t>
            </a:r>
            <a:endParaRPr lang="en-US" altLang="ja-JP" sz="2400" dirty="0"/>
          </a:p>
          <a:p>
            <a:pPr>
              <a:lnSpc>
                <a:spcPts val="2400"/>
              </a:lnSpc>
              <a:spcBef>
                <a:spcPts val="0"/>
              </a:spcBef>
            </a:pPr>
            <a:endParaRPr lang="en-US" altLang="ja-JP" sz="2400" dirty="0"/>
          </a:p>
          <a:p>
            <a:pPr>
              <a:lnSpc>
                <a:spcPts val="2400"/>
              </a:lnSpc>
              <a:spcBef>
                <a:spcPts val="0"/>
              </a:spcBef>
            </a:pPr>
            <a:r>
              <a:rPr lang="ja-JP" altLang="en-US" sz="2400" dirty="0"/>
              <a:t>担当者会議で解決しないニーズは、地域課題として捉え、自立支援協議会に報告し、地域の問題として考えてもらうきっかけとなる。</a:t>
            </a:r>
            <a:endParaRPr lang="en-US" altLang="ja-JP" sz="2400" dirty="0"/>
          </a:p>
          <a:p>
            <a:pPr>
              <a:lnSpc>
                <a:spcPts val="2400"/>
              </a:lnSpc>
              <a:spcBef>
                <a:spcPts val="0"/>
              </a:spcBef>
            </a:pPr>
            <a:endParaRPr kumimoji="1" lang="ja-JP" altLang="en-US" sz="2400" dirty="0"/>
          </a:p>
        </p:txBody>
      </p:sp>
      <p:sp>
        <p:nvSpPr>
          <p:cNvPr id="4" name="正方形/長方形 3">
            <a:extLst>
              <a:ext uri="{FF2B5EF4-FFF2-40B4-BE49-F238E27FC236}">
                <a16:creationId xmlns:a16="http://schemas.microsoft.com/office/drawing/2014/main" id="{060A6939-E842-6658-D42E-8C4F2E1C430A}"/>
              </a:ext>
            </a:extLst>
          </p:cNvPr>
          <p:cNvSpPr/>
          <p:nvPr/>
        </p:nvSpPr>
        <p:spPr>
          <a:xfrm>
            <a:off x="4572000" y="159026"/>
            <a:ext cx="4309607" cy="421419"/>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演習のポイントを理解するために使用</a:t>
            </a:r>
          </a:p>
        </p:txBody>
      </p:sp>
    </p:spTree>
    <p:extLst>
      <p:ext uri="{BB962C8B-B14F-4D97-AF65-F5344CB8AC3E}">
        <p14:creationId xmlns:p14="http://schemas.microsoft.com/office/powerpoint/2010/main" val="4157014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D55514-0A33-1D23-1034-6D549F71B220}"/>
              </a:ext>
            </a:extLst>
          </p:cNvPr>
          <p:cNvSpPr>
            <a:spLocks noGrp="1"/>
          </p:cNvSpPr>
          <p:nvPr>
            <p:ph type="title"/>
          </p:nvPr>
        </p:nvSpPr>
        <p:spPr/>
        <p:txBody>
          <a:bodyPr/>
          <a:lstStyle/>
          <a:p>
            <a:r>
              <a:rPr kumimoji="1" lang="ja-JP" altLang="en-US" dirty="0"/>
              <a:t>個人ワーク</a:t>
            </a:r>
          </a:p>
        </p:txBody>
      </p:sp>
      <p:sp>
        <p:nvSpPr>
          <p:cNvPr id="3" name="コンテンツ プレースホルダー 2">
            <a:extLst>
              <a:ext uri="{FF2B5EF4-FFF2-40B4-BE49-F238E27FC236}">
                <a16:creationId xmlns:a16="http://schemas.microsoft.com/office/drawing/2014/main" id="{37AC5D2E-E892-B70A-FDFE-BBB633ACEF25}"/>
              </a:ext>
            </a:extLst>
          </p:cNvPr>
          <p:cNvSpPr>
            <a:spLocks noGrp="1"/>
          </p:cNvSpPr>
          <p:nvPr>
            <p:ph idx="1"/>
          </p:nvPr>
        </p:nvSpPr>
        <p:spPr/>
        <p:txBody>
          <a:bodyPr/>
          <a:lstStyle/>
          <a:p>
            <a:endParaRPr kumimoji="1" lang="en-US" altLang="ja-JP" dirty="0"/>
          </a:p>
          <a:p>
            <a:r>
              <a:rPr kumimoji="1" lang="ja-JP" altLang="en-US" u="sng" dirty="0">
                <a:solidFill>
                  <a:srgbClr val="FF0000"/>
                </a:solidFill>
              </a:rPr>
              <a:t>サビ児管としての「私」を主体として、</a:t>
            </a:r>
            <a:r>
              <a:rPr kumimoji="1" lang="ja-JP" altLang="en-US" dirty="0"/>
              <a:t>サビ児管の業務と照らし合わせながら、できていること、できていないことの整理し、「今後の対応」について具体的に考えていきます。</a:t>
            </a:r>
            <a:endParaRPr kumimoji="1" lang="en-US" altLang="ja-JP" dirty="0"/>
          </a:p>
          <a:p>
            <a:endParaRPr lang="en-US" altLang="ja-JP" dirty="0"/>
          </a:p>
          <a:p>
            <a:endParaRPr lang="ja-JP" altLang="en-US" dirty="0"/>
          </a:p>
        </p:txBody>
      </p:sp>
    </p:spTree>
    <p:extLst>
      <p:ext uri="{BB962C8B-B14F-4D97-AF65-F5344CB8AC3E}">
        <p14:creationId xmlns:p14="http://schemas.microsoft.com/office/powerpoint/2010/main" val="2525290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相談支援専門員</a:t>
            </a:r>
            <a:r>
              <a:rPr kumimoji="1" lang="ja-JP" altLang="en-US" dirty="0"/>
              <a:t>との連携</a:t>
            </a:r>
          </a:p>
        </p:txBody>
      </p:sp>
      <p:sp>
        <p:nvSpPr>
          <p:cNvPr id="4" name="テキスト ボックス 3"/>
          <p:cNvSpPr txBox="1"/>
          <p:nvPr/>
        </p:nvSpPr>
        <p:spPr>
          <a:xfrm>
            <a:off x="279918" y="2036463"/>
            <a:ext cx="4136961" cy="461665"/>
          </a:xfrm>
          <a:prstGeom prst="rect">
            <a:avLst/>
          </a:prstGeom>
          <a:noFill/>
        </p:spPr>
        <p:txBody>
          <a:bodyPr wrap="square" rtlCol="0">
            <a:spAutoFit/>
          </a:bodyPr>
          <a:lstStyle/>
          <a:p>
            <a:r>
              <a:rPr kumimoji="1" lang="ja-JP" altLang="en-US" sz="2400" dirty="0"/>
              <a:t>できている（理由↓）　　□</a:t>
            </a:r>
          </a:p>
        </p:txBody>
      </p:sp>
      <p:sp>
        <p:nvSpPr>
          <p:cNvPr id="5" name="テキスト ボックス 4"/>
          <p:cNvSpPr txBox="1"/>
          <p:nvPr/>
        </p:nvSpPr>
        <p:spPr>
          <a:xfrm>
            <a:off x="279917" y="4008664"/>
            <a:ext cx="4590662" cy="461665"/>
          </a:xfrm>
          <a:prstGeom prst="rect">
            <a:avLst/>
          </a:prstGeom>
          <a:noFill/>
        </p:spPr>
        <p:txBody>
          <a:bodyPr wrap="square" rtlCol="0">
            <a:spAutoFit/>
          </a:bodyPr>
          <a:lstStyle/>
          <a:p>
            <a:r>
              <a:rPr kumimoji="1" lang="ja-JP" altLang="en-US" sz="2400" dirty="0"/>
              <a:t>できていない （理由↓）　□</a:t>
            </a:r>
          </a:p>
        </p:txBody>
      </p:sp>
      <p:sp>
        <p:nvSpPr>
          <p:cNvPr id="6" name="正方形/長方形 5"/>
          <p:cNvSpPr/>
          <p:nvPr/>
        </p:nvSpPr>
        <p:spPr>
          <a:xfrm>
            <a:off x="324238" y="4570677"/>
            <a:ext cx="4590662" cy="129711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7" name="正方形/長方形 6"/>
          <p:cNvSpPr/>
          <p:nvPr/>
        </p:nvSpPr>
        <p:spPr>
          <a:xfrm>
            <a:off x="324238" y="2560291"/>
            <a:ext cx="4590662" cy="13249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8" name="正方形/長方形 7"/>
          <p:cNvSpPr/>
          <p:nvPr/>
        </p:nvSpPr>
        <p:spPr>
          <a:xfrm>
            <a:off x="5248469" y="2004915"/>
            <a:ext cx="3764903" cy="38628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9" name="テキスト ボックス 8"/>
          <p:cNvSpPr txBox="1"/>
          <p:nvPr/>
        </p:nvSpPr>
        <p:spPr>
          <a:xfrm>
            <a:off x="5248470" y="1597882"/>
            <a:ext cx="2267339" cy="461665"/>
          </a:xfrm>
          <a:prstGeom prst="rect">
            <a:avLst/>
          </a:prstGeom>
          <a:noFill/>
        </p:spPr>
        <p:txBody>
          <a:bodyPr wrap="square" rtlCol="0">
            <a:spAutoFit/>
          </a:bodyPr>
          <a:lstStyle/>
          <a:p>
            <a:r>
              <a:rPr kumimoji="1" lang="ja-JP" altLang="en-US" sz="2400" dirty="0"/>
              <a:t>今後の対応</a:t>
            </a:r>
          </a:p>
        </p:txBody>
      </p:sp>
    </p:spTree>
    <p:extLst>
      <p:ext uri="{BB962C8B-B14F-4D97-AF65-F5344CB8AC3E}">
        <p14:creationId xmlns:p14="http://schemas.microsoft.com/office/powerpoint/2010/main" val="493175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344489" y="333601"/>
            <a:ext cx="8475984" cy="719137"/>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3600" b="1" dirty="0">
                <a:solidFill>
                  <a:srgbClr val="A50021"/>
                </a:solidFill>
                <a:ea typeface="ＭＳ Ｐゴシック" charset="-128"/>
              </a:rPr>
              <a:t>本講義の内容・目的</a:t>
            </a:r>
          </a:p>
        </p:txBody>
      </p:sp>
      <p:sp>
        <p:nvSpPr>
          <p:cNvPr id="3" name="正方形/長方形 2"/>
          <p:cNvSpPr/>
          <p:nvPr/>
        </p:nvSpPr>
        <p:spPr>
          <a:xfrm>
            <a:off x="334008" y="2143456"/>
            <a:ext cx="8475984" cy="3716595"/>
          </a:xfrm>
          <a:prstGeom prst="rect">
            <a:avLst/>
          </a:prstGeom>
          <a:ln>
            <a:solidFill>
              <a:schemeClr val="accent1">
                <a:lumMod val="75000"/>
              </a:schemeClr>
            </a:solidFill>
          </a:ln>
        </p:spPr>
        <p:txBody>
          <a:bodyPr wrap="square">
            <a:spAutoFit/>
          </a:bodyPr>
          <a:lstStyle/>
          <a:p>
            <a:pPr marL="179388" indent="-179388">
              <a:lnSpc>
                <a:spcPct val="150000"/>
              </a:lnSpc>
            </a:pPr>
            <a:r>
              <a:rPr kumimoji="1" lang="ja-JP" altLang="en-US" sz="3200" dirty="0">
                <a:latin typeface="游ゴシック" panose="020B0400000000000000" pitchFamily="50" charset="-128"/>
                <a:ea typeface="游ゴシック" panose="020B0400000000000000" pitchFamily="50" charset="-128"/>
              </a:rPr>
              <a:t>◎サービス担当者会議や（自立支援）協議会に関する講義を踏まえ、多職種連携や地域連携の重要性、意義、ポイントについてグループワーク等による討議を通じて、運営のあり方についてまとめを行なう。</a:t>
            </a:r>
          </a:p>
        </p:txBody>
      </p:sp>
    </p:spTree>
    <p:extLst>
      <p:ext uri="{BB962C8B-B14F-4D97-AF65-F5344CB8AC3E}">
        <p14:creationId xmlns:p14="http://schemas.microsoft.com/office/powerpoint/2010/main" val="4098386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5E449D-8B9E-5326-8204-460A669A9B73}"/>
              </a:ext>
            </a:extLst>
          </p:cNvPr>
          <p:cNvSpPr>
            <a:spLocks noGrp="1"/>
          </p:cNvSpPr>
          <p:nvPr>
            <p:ph type="title"/>
          </p:nvPr>
        </p:nvSpPr>
        <p:spPr>
          <a:xfrm>
            <a:off x="628650" y="365126"/>
            <a:ext cx="8078028" cy="1325563"/>
          </a:xfrm>
        </p:spPr>
        <p:txBody>
          <a:bodyPr/>
          <a:lstStyle/>
          <a:p>
            <a:r>
              <a:rPr kumimoji="1" lang="ja-JP" altLang="en-US" dirty="0"/>
              <a:t>グループワーク</a:t>
            </a:r>
          </a:p>
        </p:txBody>
      </p:sp>
      <p:sp>
        <p:nvSpPr>
          <p:cNvPr id="3" name="コンテンツ プレースホルダー 2">
            <a:extLst>
              <a:ext uri="{FF2B5EF4-FFF2-40B4-BE49-F238E27FC236}">
                <a16:creationId xmlns:a16="http://schemas.microsoft.com/office/drawing/2014/main" id="{03145D88-86E4-BCC7-65AF-D206DC7EDBBA}"/>
              </a:ext>
            </a:extLst>
          </p:cNvPr>
          <p:cNvSpPr>
            <a:spLocks noGrp="1"/>
          </p:cNvSpPr>
          <p:nvPr>
            <p:ph idx="1"/>
          </p:nvPr>
        </p:nvSpPr>
        <p:spPr/>
        <p:txBody>
          <a:bodyPr/>
          <a:lstStyle/>
          <a:p>
            <a:r>
              <a:rPr kumimoji="1" lang="ja-JP" altLang="en-US" dirty="0"/>
              <a:t>司会者</a:t>
            </a:r>
            <a:r>
              <a:rPr lang="ja-JP" altLang="en-US" dirty="0"/>
              <a:t>、記録者を決めてください。</a:t>
            </a:r>
            <a:endParaRPr lang="en-US" altLang="ja-JP" dirty="0"/>
          </a:p>
          <a:p>
            <a:r>
              <a:rPr kumimoji="1" lang="ja-JP" altLang="en-US" dirty="0"/>
              <a:t>記録者は、今後の取組について、グループメンバーの意見を記録し、最後に発表者に記録用紙を渡す。</a:t>
            </a:r>
            <a:endParaRPr kumimoji="1" lang="en-US" altLang="ja-JP" dirty="0"/>
          </a:p>
          <a:p>
            <a:r>
              <a:rPr lang="ja-JP" altLang="en-US" dirty="0"/>
              <a:t>発表は、「できているところ・できていないところ」は簡単に説明、「今後の対応」についてグループメンバーから意見をもらう。</a:t>
            </a:r>
            <a:endParaRPr kumimoji="1" lang="ja-JP" altLang="en-US" dirty="0"/>
          </a:p>
        </p:txBody>
      </p:sp>
    </p:spTree>
    <p:extLst>
      <p:ext uri="{BB962C8B-B14F-4D97-AF65-F5344CB8AC3E}">
        <p14:creationId xmlns:p14="http://schemas.microsoft.com/office/powerpoint/2010/main" val="422126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A40E3B4D-EF42-B8BC-5077-9B85C9E1B754}"/>
              </a:ext>
            </a:extLst>
          </p:cNvPr>
          <p:cNvSpPr/>
          <p:nvPr/>
        </p:nvSpPr>
        <p:spPr>
          <a:xfrm>
            <a:off x="857250" y="1343025"/>
            <a:ext cx="3927584" cy="5603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担当者会議開催の必要性</a:t>
            </a:r>
          </a:p>
        </p:txBody>
      </p:sp>
      <p:sp>
        <p:nvSpPr>
          <p:cNvPr id="6" name="矢印: 下 5">
            <a:extLst>
              <a:ext uri="{FF2B5EF4-FFF2-40B4-BE49-F238E27FC236}">
                <a16:creationId xmlns:a16="http://schemas.microsoft.com/office/drawing/2014/main" id="{B67D304C-4A40-D33A-3E5E-A3E8102F63F7}"/>
              </a:ext>
            </a:extLst>
          </p:cNvPr>
          <p:cNvSpPr/>
          <p:nvPr/>
        </p:nvSpPr>
        <p:spPr>
          <a:xfrm>
            <a:off x="1466850" y="2071804"/>
            <a:ext cx="141233" cy="1333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151707C6-AF20-17AB-ACEC-B867A2B3B565}"/>
              </a:ext>
            </a:extLst>
          </p:cNvPr>
          <p:cNvSpPr txBox="1"/>
          <p:nvPr/>
        </p:nvSpPr>
        <p:spPr>
          <a:xfrm>
            <a:off x="2219325" y="2071804"/>
            <a:ext cx="6029325" cy="830997"/>
          </a:xfrm>
          <a:prstGeom prst="rect">
            <a:avLst/>
          </a:prstGeom>
          <a:noFill/>
          <a:ln>
            <a:solidFill>
              <a:schemeClr val="tx1"/>
            </a:solidFill>
          </a:ln>
        </p:spPr>
        <p:txBody>
          <a:bodyPr wrap="square" rtlCol="0">
            <a:spAutoFit/>
          </a:bodyPr>
          <a:lstStyle/>
          <a:p>
            <a:r>
              <a:rPr kumimoji="1" lang="ja-JP" altLang="en-US" sz="1600" dirty="0"/>
              <a:t>・相談支援専門員に担当者会議を依頼する</a:t>
            </a:r>
            <a:endParaRPr kumimoji="1" lang="en-US" altLang="ja-JP" sz="1600" dirty="0"/>
          </a:p>
          <a:p>
            <a:r>
              <a:rPr kumimoji="1" lang="ja-JP" altLang="en-US" sz="1600" dirty="0"/>
              <a:t>・サビ児管として担当者会議を開催する</a:t>
            </a:r>
            <a:endParaRPr kumimoji="1" lang="en-US" altLang="ja-JP" sz="1600" dirty="0"/>
          </a:p>
          <a:p>
            <a:r>
              <a:rPr kumimoji="1" lang="ja-JP" altLang="en-US" sz="1600" dirty="0"/>
              <a:t>・担当者会議を行うにあたっての事前準備</a:t>
            </a:r>
            <a:endParaRPr kumimoji="1" lang="en-US" altLang="ja-JP" sz="1600" dirty="0"/>
          </a:p>
        </p:txBody>
      </p:sp>
      <p:sp>
        <p:nvSpPr>
          <p:cNvPr id="8" name="四角形: 角を丸くする 7">
            <a:extLst>
              <a:ext uri="{FF2B5EF4-FFF2-40B4-BE49-F238E27FC236}">
                <a16:creationId xmlns:a16="http://schemas.microsoft.com/office/drawing/2014/main" id="{EC4DB5F5-96FA-4137-4E43-C77980466F2D}"/>
              </a:ext>
            </a:extLst>
          </p:cNvPr>
          <p:cNvSpPr/>
          <p:nvPr/>
        </p:nvSpPr>
        <p:spPr>
          <a:xfrm>
            <a:off x="857250" y="3539068"/>
            <a:ext cx="3927584" cy="5603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自己チェック表に記入</a:t>
            </a:r>
          </a:p>
        </p:txBody>
      </p:sp>
      <p:sp>
        <p:nvSpPr>
          <p:cNvPr id="9" name="矢印: 下 8">
            <a:extLst>
              <a:ext uri="{FF2B5EF4-FFF2-40B4-BE49-F238E27FC236}">
                <a16:creationId xmlns:a16="http://schemas.microsoft.com/office/drawing/2014/main" id="{67A1CF66-A7C8-C373-1502-716C6DDF0BD0}"/>
              </a:ext>
            </a:extLst>
          </p:cNvPr>
          <p:cNvSpPr/>
          <p:nvPr/>
        </p:nvSpPr>
        <p:spPr>
          <a:xfrm>
            <a:off x="1466850" y="4372570"/>
            <a:ext cx="141233" cy="13625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B349D501-58CF-D18A-AEB6-F11A4BAD9764}"/>
              </a:ext>
            </a:extLst>
          </p:cNvPr>
          <p:cNvSpPr txBox="1"/>
          <p:nvPr/>
        </p:nvSpPr>
        <p:spPr>
          <a:xfrm>
            <a:off x="2219325" y="4298063"/>
            <a:ext cx="6029325" cy="1323439"/>
          </a:xfrm>
          <a:prstGeom prst="rect">
            <a:avLst/>
          </a:prstGeom>
          <a:noFill/>
          <a:ln>
            <a:solidFill>
              <a:schemeClr val="tx1"/>
            </a:solidFill>
          </a:ln>
        </p:spPr>
        <p:txBody>
          <a:bodyPr wrap="square" rtlCol="0">
            <a:spAutoFit/>
          </a:bodyPr>
          <a:lstStyle/>
          <a:p>
            <a:r>
              <a:rPr kumimoji="1" lang="ja-JP" altLang="en-US" sz="1600" dirty="0"/>
              <a:t>・支援している事例を思い浮かべ、（サビ児管として）相談支援専門員に担当者会議開催の依頼をしたことがあるか</a:t>
            </a:r>
            <a:endParaRPr kumimoji="1" lang="en-US" altLang="ja-JP" sz="1600" dirty="0"/>
          </a:p>
          <a:p>
            <a:r>
              <a:rPr kumimoji="1" lang="ja-JP" altLang="en-US" sz="1600" dirty="0"/>
              <a:t>・（サビ児管自ら）関係機関に担当者会議を働きかけたことがあるか</a:t>
            </a:r>
            <a:endParaRPr kumimoji="1" lang="en-US" altLang="ja-JP" sz="1600" dirty="0"/>
          </a:p>
          <a:p>
            <a:r>
              <a:rPr kumimoji="1" lang="ja-JP" altLang="en-US" sz="1600" dirty="0"/>
              <a:t>・担当者会議を行うにあたっての準備をどのようにしてきたか</a:t>
            </a:r>
            <a:endParaRPr kumimoji="1" lang="en-US" altLang="ja-JP" sz="1600" dirty="0"/>
          </a:p>
        </p:txBody>
      </p:sp>
      <p:sp>
        <p:nvSpPr>
          <p:cNvPr id="11" name="四角形: 角を丸くする 10">
            <a:extLst>
              <a:ext uri="{FF2B5EF4-FFF2-40B4-BE49-F238E27FC236}">
                <a16:creationId xmlns:a16="http://schemas.microsoft.com/office/drawing/2014/main" id="{6B2F2E35-78A5-49EE-F533-5931A0AF0DEF}"/>
              </a:ext>
            </a:extLst>
          </p:cNvPr>
          <p:cNvSpPr/>
          <p:nvPr/>
        </p:nvSpPr>
        <p:spPr>
          <a:xfrm>
            <a:off x="857250" y="5894627"/>
            <a:ext cx="5010150" cy="647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グループワーク</a:t>
            </a:r>
          </a:p>
        </p:txBody>
      </p:sp>
      <p:sp>
        <p:nvSpPr>
          <p:cNvPr id="2" name="タイトル 1">
            <a:extLst>
              <a:ext uri="{FF2B5EF4-FFF2-40B4-BE49-F238E27FC236}">
                <a16:creationId xmlns:a16="http://schemas.microsoft.com/office/drawing/2014/main" id="{3BBBAA03-6A76-CF0D-95BC-16E4D8AABDE5}"/>
              </a:ext>
            </a:extLst>
          </p:cNvPr>
          <p:cNvSpPr>
            <a:spLocks noGrp="1"/>
          </p:cNvSpPr>
          <p:nvPr>
            <p:ph type="title"/>
          </p:nvPr>
        </p:nvSpPr>
        <p:spPr>
          <a:xfrm>
            <a:off x="628650" y="136309"/>
            <a:ext cx="7886700" cy="1325563"/>
          </a:xfrm>
        </p:spPr>
        <p:txBody>
          <a:bodyPr/>
          <a:lstStyle/>
          <a:p>
            <a:r>
              <a:rPr lang="ja-JP" altLang="en-US" dirty="0"/>
              <a:t>演習３：担当者会議の開催</a:t>
            </a:r>
          </a:p>
        </p:txBody>
      </p:sp>
      <p:sp>
        <p:nvSpPr>
          <p:cNvPr id="3" name="四角形: 角を丸くする 2">
            <a:extLst>
              <a:ext uri="{FF2B5EF4-FFF2-40B4-BE49-F238E27FC236}">
                <a16:creationId xmlns:a16="http://schemas.microsoft.com/office/drawing/2014/main" id="{D26C6C37-1F2F-2421-F4EE-40F58A25AFE3}"/>
              </a:ext>
            </a:extLst>
          </p:cNvPr>
          <p:cNvSpPr/>
          <p:nvPr/>
        </p:nvSpPr>
        <p:spPr>
          <a:xfrm>
            <a:off x="5029200" y="1457521"/>
            <a:ext cx="977462" cy="39739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講義</a:t>
            </a:r>
          </a:p>
        </p:txBody>
      </p:sp>
      <p:sp>
        <p:nvSpPr>
          <p:cNvPr id="4" name="四角形: 角を丸くする 3">
            <a:extLst>
              <a:ext uri="{FF2B5EF4-FFF2-40B4-BE49-F238E27FC236}">
                <a16:creationId xmlns:a16="http://schemas.microsoft.com/office/drawing/2014/main" id="{CFCB91C3-CA26-F20B-48B5-44219D5FF53D}"/>
              </a:ext>
            </a:extLst>
          </p:cNvPr>
          <p:cNvSpPr/>
          <p:nvPr/>
        </p:nvSpPr>
        <p:spPr>
          <a:xfrm>
            <a:off x="5029200" y="3612930"/>
            <a:ext cx="3320611" cy="421461"/>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講義を聴きながら簡単に記入</a:t>
            </a:r>
          </a:p>
        </p:txBody>
      </p:sp>
    </p:spTree>
    <p:extLst>
      <p:ext uri="{BB962C8B-B14F-4D97-AF65-F5344CB8AC3E}">
        <p14:creationId xmlns:p14="http://schemas.microsoft.com/office/powerpoint/2010/main" val="12911631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ctr"/>
            <a:r>
              <a:rPr lang="ja-JP" altLang="en-US" dirty="0"/>
              <a:t>担当者会議の意味</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a:t>サビ児管は、どうしても自事業所のシステムの中で動かざるを得ないので、事業所内で支援を完結しようと考えてしまいやすい。</a:t>
            </a:r>
            <a:endParaRPr lang="en-US" altLang="ja-JP" dirty="0"/>
          </a:p>
          <a:p>
            <a:r>
              <a:rPr lang="ja-JP" altLang="en-US" dirty="0"/>
              <a:t>事業所では対応が難しくても、他機関の協力があれば対応できることがたくさんあるので、サビ児管がすべてを担おうとするのではなく、協力を仰ぐことも大事なこと。</a:t>
            </a:r>
            <a:endParaRPr lang="en-US" altLang="ja-JP" dirty="0"/>
          </a:p>
          <a:p>
            <a:r>
              <a:rPr lang="ja-JP" altLang="en-US" b="1" dirty="0">
                <a:solidFill>
                  <a:srgbClr val="FF0000"/>
                </a:solidFill>
              </a:rPr>
              <a:t>サビ児管は利用者と多職種とのかかわりを広げることができる（発信することができる）</a:t>
            </a:r>
            <a:endParaRPr lang="en-US" altLang="ja-JP" dirty="0"/>
          </a:p>
          <a:p>
            <a:endParaRPr kumimoji="1" lang="ja-JP" altLang="en-US" dirty="0"/>
          </a:p>
        </p:txBody>
      </p:sp>
      <p:sp>
        <p:nvSpPr>
          <p:cNvPr id="4" name="正方形/長方形 3">
            <a:extLst>
              <a:ext uri="{FF2B5EF4-FFF2-40B4-BE49-F238E27FC236}">
                <a16:creationId xmlns:a16="http://schemas.microsoft.com/office/drawing/2014/main" id="{195C5AB4-F49E-34D1-41A0-BB8FF1785851}"/>
              </a:ext>
            </a:extLst>
          </p:cNvPr>
          <p:cNvSpPr/>
          <p:nvPr/>
        </p:nvSpPr>
        <p:spPr>
          <a:xfrm>
            <a:off x="4572000" y="159026"/>
            <a:ext cx="4309607" cy="421419"/>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演習のポイントを理解するために使用</a:t>
            </a:r>
          </a:p>
        </p:txBody>
      </p:sp>
    </p:spTree>
    <p:extLst>
      <p:ext uri="{BB962C8B-B14F-4D97-AF65-F5344CB8AC3E}">
        <p14:creationId xmlns:p14="http://schemas.microsoft.com/office/powerpoint/2010/main" val="5420165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85795C44-717A-9A33-11D9-C9FEB2811EBC}"/>
              </a:ext>
            </a:extLst>
          </p:cNvPr>
          <p:cNvGrpSpPr/>
          <p:nvPr/>
        </p:nvGrpSpPr>
        <p:grpSpPr>
          <a:xfrm>
            <a:off x="535908" y="1949116"/>
            <a:ext cx="7224459" cy="4259179"/>
            <a:chOff x="1110775" y="2341865"/>
            <a:chExt cx="6293780" cy="3126916"/>
          </a:xfrm>
        </p:grpSpPr>
        <p:sp>
          <p:nvSpPr>
            <p:cNvPr id="57" name="下矢印 56"/>
            <p:cNvSpPr/>
            <p:nvPr/>
          </p:nvSpPr>
          <p:spPr>
            <a:xfrm>
              <a:off x="2398421" y="4207766"/>
              <a:ext cx="694806" cy="352168"/>
            </a:xfrm>
            <a:prstGeom prst="downArrow">
              <a:avLst>
                <a:gd name="adj1" fmla="val 43018"/>
                <a:gd name="adj2" fmla="val 47089"/>
              </a:avLst>
            </a:prstGeom>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ja-JP" altLang="en-US" sz="1350"/>
            </a:p>
          </p:txBody>
        </p:sp>
        <p:sp>
          <p:nvSpPr>
            <p:cNvPr id="11274" name="テキスト ボックス 7"/>
            <p:cNvSpPr txBox="1">
              <a:spLocks noChangeArrowheads="1"/>
            </p:cNvSpPr>
            <p:nvPr/>
          </p:nvSpPr>
          <p:spPr bwMode="auto">
            <a:xfrm>
              <a:off x="2549992" y="2341865"/>
              <a:ext cx="3417668" cy="46166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r>
                <a:rPr lang="ja-JP" altLang="en-US" sz="2400" dirty="0">
                  <a:solidFill>
                    <a:schemeClr val="accent2">
                      <a:lumMod val="50000"/>
                    </a:schemeClr>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メイリオ" pitchFamily="50" charset="-128"/>
                </a:rPr>
                <a:t>利用者の生活の継続性</a:t>
              </a:r>
            </a:p>
          </p:txBody>
        </p:sp>
        <p:sp>
          <p:nvSpPr>
            <p:cNvPr id="34" name="正方形/長方形 33"/>
            <p:cNvSpPr/>
            <p:nvPr/>
          </p:nvSpPr>
          <p:spPr>
            <a:xfrm>
              <a:off x="1300064" y="4597966"/>
              <a:ext cx="2332603" cy="870815"/>
            </a:xfrm>
            <a:prstGeom prst="rect">
              <a:avLst/>
            </a:prstGeom>
            <a:solidFill>
              <a:srgbClr val="FFFF00"/>
            </a:solidFill>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r>
                <a:rPr lang="ja-JP" altLang="en-US" sz="2400" dirty="0">
                  <a:solidFill>
                    <a:srgbClr val="000066"/>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メイリオ" pitchFamily="50" charset="-128"/>
                </a:rPr>
                <a:t>サビ児管</a:t>
              </a:r>
            </a:p>
            <a:p>
              <a:pPr algn="ctr">
                <a:defRPr/>
              </a:pPr>
              <a:r>
                <a:rPr lang="ja-JP" altLang="en-US" sz="2400" dirty="0">
                  <a:solidFill>
                    <a:srgbClr val="000066"/>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メイリオ" pitchFamily="50" charset="-128"/>
                </a:rPr>
                <a:t>情報の蓄積</a:t>
              </a:r>
            </a:p>
          </p:txBody>
        </p:sp>
        <p:sp>
          <p:nvSpPr>
            <p:cNvPr id="38" name="上下矢印 37"/>
            <p:cNvSpPr/>
            <p:nvPr/>
          </p:nvSpPr>
          <p:spPr>
            <a:xfrm>
              <a:off x="1110775" y="2857467"/>
              <a:ext cx="698861" cy="1334736"/>
            </a:xfrm>
            <a:prstGeom prst="upDownArrow">
              <a:avLst/>
            </a:prstGeom>
            <a:solidFill>
              <a:srgbClr val="FFFF00"/>
            </a:solidFill>
          </p:spPr>
          <p:style>
            <a:lnRef idx="0">
              <a:schemeClr val="accent6"/>
            </a:lnRef>
            <a:fillRef idx="3">
              <a:schemeClr val="accent6"/>
            </a:fillRef>
            <a:effectRef idx="3">
              <a:schemeClr val="accent6"/>
            </a:effectRef>
            <a:fontRef idx="minor">
              <a:schemeClr val="lt1"/>
            </a:fontRef>
          </p:style>
          <p:txBody>
            <a:bodyPr anchor="ctr"/>
            <a:lstStyle/>
            <a:p>
              <a:pPr algn="ctr">
                <a:defRPr/>
              </a:pPr>
              <a:r>
                <a:rPr lang="ja-JP" altLang="en-US" sz="1500"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メイリオ" pitchFamily="50" charset="-128"/>
                </a:rPr>
                <a:t>生活の幅</a:t>
              </a:r>
            </a:p>
          </p:txBody>
        </p:sp>
        <p:sp>
          <p:nvSpPr>
            <p:cNvPr id="27" name="下矢印 26"/>
            <p:cNvSpPr/>
            <p:nvPr/>
          </p:nvSpPr>
          <p:spPr>
            <a:xfrm rot="1649991">
              <a:off x="3270719" y="4207765"/>
              <a:ext cx="694806" cy="352168"/>
            </a:xfrm>
            <a:prstGeom prst="downArrow">
              <a:avLst>
                <a:gd name="adj1" fmla="val 43018"/>
                <a:gd name="adj2" fmla="val 47089"/>
              </a:avLst>
            </a:prstGeom>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ja-JP" altLang="en-US" sz="1350"/>
            </a:p>
          </p:txBody>
        </p:sp>
        <p:sp>
          <p:nvSpPr>
            <p:cNvPr id="7" name="右矢印 6"/>
            <p:cNvSpPr/>
            <p:nvPr/>
          </p:nvSpPr>
          <p:spPr>
            <a:xfrm>
              <a:off x="1809636" y="2485313"/>
              <a:ext cx="5594919" cy="2079045"/>
            </a:xfrm>
            <a:prstGeom prst="rightArrow">
              <a:avLst>
                <a:gd name="adj1" fmla="val 60415"/>
                <a:gd name="adj2" fmla="val 50000"/>
              </a:avLst>
            </a:prstGeom>
            <a:solidFill>
              <a:schemeClr val="tx2">
                <a:lumMod val="40000"/>
                <a:lumOff val="60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anchor="ctr"/>
            <a:lstStyle/>
            <a:p>
              <a:pPr algn="ctr">
                <a:defRPr/>
              </a:pPr>
              <a:endParaRPr lang="ja-JP" altLang="en-US" sz="1350"/>
            </a:p>
          </p:txBody>
        </p:sp>
        <p:sp>
          <p:nvSpPr>
            <p:cNvPr id="9" name="正方形/長方形 8"/>
            <p:cNvSpPr/>
            <p:nvPr/>
          </p:nvSpPr>
          <p:spPr>
            <a:xfrm>
              <a:off x="2045944" y="3571238"/>
              <a:ext cx="1296144" cy="540060"/>
            </a:xfrm>
            <a:prstGeom prst="rect">
              <a:avLst/>
            </a:prstGeom>
            <a:solidFill>
              <a:srgbClr val="002060"/>
            </a:soli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ja-JP" altLang="en-US" sz="1350"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メイリオ" pitchFamily="50" charset="-128"/>
                </a:rPr>
                <a:t>支援員の</a:t>
              </a:r>
            </a:p>
            <a:p>
              <a:pPr algn="ctr">
                <a:defRPr/>
              </a:pPr>
              <a:r>
                <a:rPr lang="ja-JP" altLang="en-US" sz="1350"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メイリオ" pitchFamily="50" charset="-128"/>
                </a:rPr>
                <a:t>かかわり</a:t>
              </a:r>
            </a:p>
          </p:txBody>
        </p:sp>
        <p:sp>
          <p:nvSpPr>
            <p:cNvPr id="10" name="正方形/長方形 9"/>
            <p:cNvSpPr/>
            <p:nvPr/>
          </p:nvSpPr>
          <p:spPr>
            <a:xfrm>
              <a:off x="3557999" y="3562611"/>
              <a:ext cx="1296144" cy="540060"/>
            </a:xfrm>
            <a:prstGeom prst="rect">
              <a:avLst/>
            </a:prstGeom>
            <a:solidFill>
              <a:srgbClr val="002060"/>
            </a:soli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ja-JP" altLang="en-US" sz="1350"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メイリオ" pitchFamily="50" charset="-128"/>
                </a:rPr>
                <a:t>支援員の</a:t>
              </a:r>
            </a:p>
            <a:p>
              <a:pPr algn="ctr">
                <a:defRPr/>
              </a:pPr>
              <a:r>
                <a:rPr lang="ja-JP" altLang="en-US" sz="1350"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メイリオ" pitchFamily="50" charset="-128"/>
                </a:rPr>
                <a:t>かかわり</a:t>
              </a:r>
            </a:p>
          </p:txBody>
        </p:sp>
        <p:sp>
          <p:nvSpPr>
            <p:cNvPr id="11" name="正方形/長方形 10"/>
            <p:cNvSpPr/>
            <p:nvPr/>
          </p:nvSpPr>
          <p:spPr>
            <a:xfrm>
              <a:off x="4989494" y="3507134"/>
              <a:ext cx="1242138" cy="594066"/>
            </a:xfrm>
            <a:prstGeom prst="rect">
              <a:avLst/>
            </a:prstGeom>
            <a:solidFill>
              <a:srgbClr val="002060"/>
            </a:solidFill>
            <a:effectLst>
              <a:outerShdw blurRad="50800" dist="38100" dir="2700000" algn="tl"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anchor="ctr"/>
            <a:lstStyle/>
            <a:p>
              <a:pPr algn="ctr">
                <a:defRPr/>
              </a:pPr>
              <a:r>
                <a:rPr lang="ja-JP" altLang="en-US" sz="1350"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メイリオ" pitchFamily="50" charset="-128"/>
                </a:rPr>
                <a:t>支援員の</a:t>
              </a:r>
            </a:p>
            <a:p>
              <a:pPr algn="ctr">
                <a:defRPr/>
              </a:pPr>
              <a:r>
                <a:rPr lang="ja-JP" altLang="en-US" sz="1350"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メイリオ" pitchFamily="50" charset="-128"/>
                </a:rPr>
                <a:t>かかわり</a:t>
              </a:r>
            </a:p>
          </p:txBody>
        </p:sp>
        <p:sp>
          <p:nvSpPr>
            <p:cNvPr id="12" name="円/楕円 11"/>
            <p:cNvSpPr/>
            <p:nvPr/>
          </p:nvSpPr>
          <p:spPr>
            <a:xfrm>
              <a:off x="3018052" y="3089368"/>
              <a:ext cx="324036" cy="324036"/>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ja-JP" altLang="en-US" sz="1350"/>
            </a:p>
          </p:txBody>
        </p:sp>
        <p:sp>
          <p:nvSpPr>
            <p:cNvPr id="13" name="円/楕円 12"/>
            <p:cNvSpPr/>
            <p:nvPr/>
          </p:nvSpPr>
          <p:spPr>
            <a:xfrm>
              <a:off x="3987464" y="3076557"/>
              <a:ext cx="324036" cy="324036"/>
            </a:xfrm>
            <a:prstGeom prst="ellipse">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ja-JP" altLang="en-US" sz="1350"/>
            </a:p>
          </p:txBody>
        </p:sp>
        <p:sp>
          <p:nvSpPr>
            <p:cNvPr id="14" name="円/楕円 13"/>
            <p:cNvSpPr/>
            <p:nvPr/>
          </p:nvSpPr>
          <p:spPr>
            <a:xfrm>
              <a:off x="4665458" y="3062204"/>
              <a:ext cx="324036" cy="324036"/>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ja-JP" altLang="en-US" sz="1350"/>
            </a:p>
          </p:txBody>
        </p:sp>
        <p:sp>
          <p:nvSpPr>
            <p:cNvPr id="15" name="円/楕円 14"/>
            <p:cNvSpPr/>
            <p:nvPr/>
          </p:nvSpPr>
          <p:spPr>
            <a:xfrm>
              <a:off x="5441626" y="3062204"/>
              <a:ext cx="324036" cy="324036"/>
            </a:xfrm>
            <a:prstGeom prst="ellipse">
              <a:avLst/>
            </a:prstGeom>
            <a:solidFill>
              <a:srgbClr val="FFFF00"/>
            </a:soli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ja-JP" altLang="en-US" sz="1350"/>
            </a:p>
          </p:txBody>
        </p:sp>
        <p:sp>
          <p:nvSpPr>
            <p:cNvPr id="16" name="円/楕円 15"/>
            <p:cNvSpPr/>
            <p:nvPr/>
          </p:nvSpPr>
          <p:spPr>
            <a:xfrm>
              <a:off x="2104476" y="3116303"/>
              <a:ext cx="324036" cy="324036"/>
            </a:xfrm>
            <a:prstGeom prst="ellipse">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ja-JP" altLang="en-US" sz="1350"/>
            </a:p>
          </p:txBody>
        </p:sp>
        <p:cxnSp>
          <p:nvCxnSpPr>
            <p:cNvPr id="21" name="直線矢印コネクタ 20"/>
            <p:cNvCxnSpPr/>
            <p:nvPr/>
          </p:nvCxnSpPr>
          <p:spPr>
            <a:xfrm flipH="1" flipV="1">
              <a:off x="3283877" y="3397835"/>
              <a:ext cx="1494186" cy="1013962"/>
            </a:xfrm>
            <a:prstGeom prst="straightConnector1">
              <a:avLst/>
            </a:prstGeom>
            <a:ln w="38100">
              <a:tailEnd type="arrow"/>
            </a:ln>
          </p:spPr>
          <p:style>
            <a:lnRef idx="3">
              <a:schemeClr val="accent1"/>
            </a:lnRef>
            <a:fillRef idx="0">
              <a:schemeClr val="accent1"/>
            </a:fillRef>
            <a:effectRef idx="2">
              <a:schemeClr val="accent1"/>
            </a:effectRef>
            <a:fontRef idx="minor">
              <a:schemeClr val="tx1"/>
            </a:fontRef>
          </p:style>
        </p:cxnSp>
        <p:cxnSp>
          <p:nvCxnSpPr>
            <p:cNvPr id="26" name="直線矢印コネクタ 25"/>
            <p:cNvCxnSpPr>
              <a:cxnSpLocks/>
            </p:cNvCxnSpPr>
            <p:nvPr/>
          </p:nvCxnSpPr>
          <p:spPr>
            <a:xfrm flipH="1" flipV="1">
              <a:off x="4892364" y="3339045"/>
              <a:ext cx="263128" cy="1072753"/>
            </a:xfrm>
            <a:prstGeom prst="straightConnector1">
              <a:avLst/>
            </a:prstGeom>
            <a:ln w="38100">
              <a:tailEnd type="arrow"/>
            </a:ln>
          </p:spPr>
          <p:style>
            <a:lnRef idx="3">
              <a:schemeClr val="accent6"/>
            </a:lnRef>
            <a:fillRef idx="0">
              <a:schemeClr val="accent6"/>
            </a:fillRef>
            <a:effectRef idx="2">
              <a:schemeClr val="accent6"/>
            </a:effectRef>
            <a:fontRef idx="minor">
              <a:schemeClr val="tx1"/>
            </a:fontRef>
          </p:style>
        </p:cxnSp>
        <p:cxnSp>
          <p:nvCxnSpPr>
            <p:cNvPr id="28" name="直線矢印コネクタ 27"/>
            <p:cNvCxnSpPr/>
            <p:nvPr/>
          </p:nvCxnSpPr>
          <p:spPr>
            <a:xfrm flipV="1">
              <a:off x="5553779" y="3400880"/>
              <a:ext cx="0" cy="973068"/>
            </a:xfrm>
            <a:prstGeom prst="straightConnector1">
              <a:avLst/>
            </a:prstGeom>
            <a:ln w="38100">
              <a:solidFill>
                <a:srgbClr val="FFFF00"/>
              </a:solidFill>
              <a:tailEnd type="arrow"/>
            </a:ln>
          </p:spPr>
          <p:style>
            <a:lnRef idx="3">
              <a:schemeClr val="accent6"/>
            </a:lnRef>
            <a:fillRef idx="0">
              <a:schemeClr val="accent6"/>
            </a:fillRef>
            <a:effectRef idx="2">
              <a:schemeClr val="accent6"/>
            </a:effectRef>
            <a:fontRef idx="minor">
              <a:schemeClr val="tx1"/>
            </a:fontRef>
          </p:style>
        </p:cxnSp>
        <p:cxnSp>
          <p:nvCxnSpPr>
            <p:cNvPr id="19" name="直線矢印コネクタ 18"/>
            <p:cNvCxnSpPr/>
            <p:nvPr/>
          </p:nvCxnSpPr>
          <p:spPr>
            <a:xfrm flipH="1" flipV="1">
              <a:off x="2500338" y="3332583"/>
              <a:ext cx="1995113" cy="1067968"/>
            </a:xfrm>
            <a:prstGeom prst="straightConnector1">
              <a:avLst/>
            </a:prstGeom>
            <a:ln w="38100">
              <a:tailEnd type="arrow"/>
            </a:ln>
          </p:spPr>
          <p:style>
            <a:lnRef idx="3">
              <a:schemeClr val="accent3"/>
            </a:lnRef>
            <a:fillRef idx="0">
              <a:schemeClr val="accent3"/>
            </a:fillRef>
            <a:effectRef idx="2">
              <a:schemeClr val="accent3"/>
            </a:effectRef>
            <a:fontRef idx="minor">
              <a:schemeClr val="tx1"/>
            </a:fontRef>
          </p:style>
        </p:cxnSp>
        <p:cxnSp>
          <p:nvCxnSpPr>
            <p:cNvPr id="23" name="直線矢印コネクタ 22"/>
            <p:cNvCxnSpPr/>
            <p:nvPr/>
          </p:nvCxnSpPr>
          <p:spPr>
            <a:xfrm flipH="1" flipV="1">
              <a:off x="4191814" y="3374994"/>
              <a:ext cx="835760" cy="1018826"/>
            </a:xfrm>
            <a:prstGeom prst="straightConnector1">
              <a:avLst/>
            </a:prstGeom>
            <a:ln w="38100">
              <a:tailEnd type="arrow"/>
            </a:ln>
          </p:spPr>
          <p:style>
            <a:lnRef idx="3">
              <a:schemeClr val="accent4"/>
            </a:lnRef>
            <a:fillRef idx="0">
              <a:schemeClr val="accent4"/>
            </a:fillRef>
            <a:effectRef idx="2">
              <a:schemeClr val="accent4"/>
            </a:effectRef>
            <a:fontRef idx="minor">
              <a:schemeClr val="tx1"/>
            </a:fontRef>
          </p:style>
        </p:cxnSp>
        <p:sp>
          <p:nvSpPr>
            <p:cNvPr id="17" name="テキスト ボックス 16"/>
            <p:cNvSpPr txBox="1"/>
            <p:nvPr/>
          </p:nvSpPr>
          <p:spPr>
            <a:xfrm>
              <a:off x="4121114" y="4479284"/>
              <a:ext cx="2420081" cy="641714"/>
            </a:xfrm>
            <a:prstGeom prst="rect">
              <a:avLst/>
            </a:prstGeom>
            <a:solidFill>
              <a:schemeClr val="accent3">
                <a:lumMod val="50000"/>
              </a:schemeClr>
            </a:solidFill>
          </p:spPr>
          <p:style>
            <a:lnRef idx="0">
              <a:schemeClr val="accent3"/>
            </a:lnRef>
            <a:fillRef idx="3">
              <a:schemeClr val="accent3"/>
            </a:fillRef>
            <a:effectRef idx="3">
              <a:schemeClr val="accent3"/>
            </a:effectRef>
            <a:fontRef idx="minor">
              <a:schemeClr val="lt1"/>
            </a:fontRef>
          </p:style>
          <p:txBody>
            <a:bodyPr wrap="square" anchor="ctr">
              <a:spAutoFit/>
            </a:bodyPr>
            <a:lstStyle/>
            <a:p>
              <a:pPr marL="27000" algn="just">
                <a:lnSpc>
                  <a:spcPts val="2250"/>
                </a:lnSpc>
                <a:defRPr/>
              </a:pPr>
              <a:r>
                <a:rPr lang="ja-JP" altLang="en-US"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メイリオ" pitchFamily="50" charset="-128"/>
                </a:rPr>
                <a:t>他専門職（相談、医療･看護･リハ等）</a:t>
              </a:r>
            </a:p>
          </p:txBody>
        </p:sp>
      </p:grpSp>
      <p:sp>
        <p:nvSpPr>
          <p:cNvPr id="3" name="タイトル 2">
            <a:extLst>
              <a:ext uri="{FF2B5EF4-FFF2-40B4-BE49-F238E27FC236}">
                <a16:creationId xmlns:a16="http://schemas.microsoft.com/office/drawing/2014/main" id="{A40F394A-11BE-7D26-CA07-DD0EE7EE23D1}"/>
              </a:ext>
            </a:extLst>
          </p:cNvPr>
          <p:cNvSpPr>
            <a:spLocks noGrp="1"/>
          </p:cNvSpPr>
          <p:nvPr>
            <p:ph type="title"/>
          </p:nvPr>
        </p:nvSpPr>
        <p:spPr>
          <a:xfrm>
            <a:off x="535909" y="402894"/>
            <a:ext cx="8142371" cy="1325563"/>
          </a:xfrm>
        </p:spPr>
        <p:txBody>
          <a:bodyPr>
            <a:normAutofit/>
          </a:bodyPr>
          <a:lstStyle/>
          <a:p>
            <a:r>
              <a:rPr lang="ja-JP" altLang="en-US" sz="4000" dirty="0"/>
              <a:t>生活支援におけるサビ児管の役割</a:t>
            </a:r>
          </a:p>
        </p:txBody>
      </p:sp>
      <p:sp>
        <p:nvSpPr>
          <p:cNvPr id="2" name="楕円 1">
            <a:extLst>
              <a:ext uri="{FF2B5EF4-FFF2-40B4-BE49-F238E27FC236}">
                <a16:creationId xmlns:a16="http://schemas.microsoft.com/office/drawing/2014/main" id="{C83D9BE0-A645-4BF8-86A9-0545B50835EE}"/>
              </a:ext>
            </a:extLst>
          </p:cNvPr>
          <p:cNvSpPr/>
          <p:nvPr/>
        </p:nvSpPr>
        <p:spPr>
          <a:xfrm>
            <a:off x="7106811" y="2949842"/>
            <a:ext cx="1762718" cy="1278145"/>
          </a:xfrm>
          <a:prstGeom prst="ellipse">
            <a:avLst/>
          </a:prstGeom>
          <a:solidFill>
            <a:srgbClr val="00B0F0"/>
          </a:solidFill>
          <a:ln w="19050">
            <a:solidFill>
              <a:schemeClr val="bg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100" dirty="0">
                <a:solidFill>
                  <a:schemeClr val="tx1"/>
                </a:solidFill>
                <a:effectLst>
                  <a:outerShdw blurRad="38100" dist="38100" dir="2700000" algn="tl">
                    <a:srgbClr val="000000">
                      <a:alpha val="43137"/>
                    </a:srgbClr>
                  </a:outerShdw>
                </a:effectLst>
                <a:highlight>
                  <a:srgbClr val="FFFF00"/>
                </a:highlight>
                <a:latin typeface="BIZ UDPゴシック" panose="020B0400000000000000" pitchFamily="50" charset="-128"/>
                <a:ea typeface="BIZ UDPゴシック" panose="020B0400000000000000" pitchFamily="50" charset="-128"/>
              </a:rPr>
              <a:t>望む生活の実現</a:t>
            </a:r>
          </a:p>
        </p:txBody>
      </p:sp>
      <p:sp>
        <p:nvSpPr>
          <p:cNvPr id="5" name="正方形/長方形 4">
            <a:extLst>
              <a:ext uri="{FF2B5EF4-FFF2-40B4-BE49-F238E27FC236}">
                <a16:creationId xmlns:a16="http://schemas.microsoft.com/office/drawing/2014/main" id="{753703E4-0AFA-CFE1-43DA-021FBFCBBDCD}"/>
              </a:ext>
            </a:extLst>
          </p:cNvPr>
          <p:cNvSpPr/>
          <p:nvPr/>
        </p:nvSpPr>
        <p:spPr>
          <a:xfrm>
            <a:off x="3123779" y="6364317"/>
            <a:ext cx="5979415" cy="307777"/>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400" b="1" dirty="0">
                <a:ln w="0"/>
                <a:latin typeface="BIZ UDPゴシック" panose="020B0400000000000000" pitchFamily="50" charset="-128"/>
                <a:ea typeface="BIZ UDPゴシック" panose="020B0400000000000000" pitchFamily="50" charset="-128"/>
                <a:cs typeface="メイリオ" pitchFamily="50" charset="-128"/>
              </a:rPr>
              <a:t>令和</a:t>
            </a:r>
            <a:r>
              <a:rPr lang="en-US" altLang="ja-JP" sz="1400" b="1" dirty="0">
                <a:ln w="0"/>
                <a:latin typeface="BIZ UDPゴシック" panose="020B0400000000000000" pitchFamily="50" charset="-128"/>
                <a:ea typeface="BIZ UDPゴシック" panose="020B0400000000000000" pitchFamily="50" charset="-128"/>
                <a:cs typeface="メイリオ" pitchFamily="50" charset="-128"/>
              </a:rPr>
              <a:t>4</a:t>
            </a:r>
            <a:r>
              <a:rPr lang="ja-JP" altLang="en-US" sz="1400" b="1" dirty="0">
                <a:ln w="0"/>
                <a:latin typeface="BIZ UDPゴシック" panose="020B0400000000000000" pitchFamily="50" charset="-128"/>
                <a:ea typeface="BIZ UDPゴシック" panose="020B0400000000000000" pitchFamily="50" charset="-128"/>
                <a:cs typeface="メイリオ" pitchFamily="50" charset="-128"/>
              </a:rPr>
              <a:t>年度サビ児管更新国研修　本庄ひまわり福祉会　本名靖作成資料      </a:t>
            </a:r>
            <a:endParaRPr lang="ja-JP" altLang="ja-JP" sz="1400" b="1" dirty="0">
              <a:ln w="0"/>
              <a:latin typeface="BIZ UDPゴシック" panose="020B0400000000000000" pitchFamily="50" charset="-128"/>
              <a:ea typeface="BIZ UDPゴシック" panose="020B0400000000000000" pitchFamily="50" charset="-128"/>
              <a:cs typeface="メイリオ" pitchFamily="50" charset="-128"/>
            </a:endParaRPr>
          </a:p>
        </p:txBody>
      </p:sp>
      <p:sp>
        <p:nvSpPr>
          <p:cNvPr id="6" name="正方形/長方形 5">
            <a:extLst>
              <a:ext uri="{FF2B5EF4-FFF2-40B4-BE49-F238E27FC236}">
                <a16:creationId xmlns:a16="http://schemas.microsoft.com/office/drawing/2014/main" id="{7A49ADD8-4EC6-D449-C374-80E9D96B4929}"/>
              </a:ext>
            </a:extLst>
          </p:cNvPr>
          <p:cNvSpPr/>
          <p:nvPr/>
        </p:nvSpPr>
        <p:spPr>
          <a:xfrm>
            <a:off x="4572000" y="159026"/>
            <a:ext cx="4309607" cy="421419"/>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演習のポイントを理解するために使用</a:t>
            </a:r>
          </a:p>
        </p:txBody>
      </p:sp>
    </p:spTree>
    <p:extLst>
      <p:ext uri="{BB962C8B-B14F-4D97-AF65-F5344CB8AC3E}">
        <p14:creationId xmlns:p14="http://schemas.microsoft.com/office/powerpoint/2010/main" val="544338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グループ化 15">
            <a:extLst>
              <a:ext uri="{FF2B5EF4-FFF2-40B4-BE49-F238E27FC236}">
                <a16:creationId xmlns:a16="http://schemas.microsoft.com/office/drawing/2014/main" id="{C40331F0-263F-CC74-9572-51D253AF0ABB}"/>
              </a:ext>
            </a:extLst>
          </p:cNvPr>
          <p:cNvGrpSpPr/>
          <p:nvPr/>
        </p:nvGrpSpPr>
        <p:grpSpPr>
          <a:xfrm>
            <a:off x="568493" y="1943357"/>
            <a:ext cx="8190496" cy="4276969"/>
            <a:chOff x="568493" y="1943357"/>
            <a:chExt cx="7854624" cy="3872087"/>
          </a:xfrm>
        </p:grpSpPr>
        <p:grpSp>
          <p:nvGrpSpPr>
            <p:cNvPr id="4" name="グループ化 3">
              <a:extLst>
                <a:ext uri="{FF2B5EF4-FFF2-40B4-BE49-F238E27FC236}">
                  <a16:creationId xmlns:a16="http://schemas.microsoft.com/office/drawing/2014/main" id="{E4DB7E5D-32E4-4690-9B79-3248F8076DED}"/>
                </a:ext>
              </a:extLst>
            </p:cNvPr>
            <p:cNvGrpSpPr/>
            <p:nvPr/>
          </p:nvGrpSpPr>
          <p:grpSpPr>
            <a:xfrm>
              <a:off x="1273938" y="2029605"/>
              <a:ext cx="7149179" cy="2079045"/>
              <a:chOff x="2428464" y="2287969"/>
              <a:chExt cx="8559952" cy="2772060"/>
            </a:xfrm>
            <a:solidFill>
              <a:schemeClr val="tx2">
                <a:lumMod val="40000"/>
                <a:lumOff val="60000"/>
              </a:schemeClr>
            </a:solidFill>
          </p:grpSpPr>
          <p:sp>
            <p:nvSpPr>
              <p:cNvPr id="5" name="右矢印 6">
                <a:extLst>
                  <a:ext uri="{FF2B5EF4-FFF2-40B4-BE49-F238E27FC236}">
                    <a16:creationId xmlns:a16="http://schemas.microsoft.com/office/drawing/2014/main" id="{CB6C6A55-A751-461C-9C37-19BDD8477142}"/>
                  </a:ext>
                </a:extLst>
              </p:cNvPr>
              <p:cNvSpPr/>
              <p:nvPr/>
            </p:nvSpPr>
            <p:spPr>
              <a:xfrm>
                <a:off x="2428464" y="2287969"/>
                <a:ext cx="8559952" cy="2772060"/>
              </a:xfrm>
              <a:prstGeom prst="rightArrow">
                <a:avLst>
                  <a:gd name="adj1" fmla="val 60415"/>
                  <a:gd name="adj2" fmla="val 50000"/>
                </a:avLst>
              </a:prstGeom>
              <a:grpFill/>
              <a:ln/>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ja-JP" altLang="en-US"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D25AA74D-3DDB-4DD4-B0BB-2FDF244F161B}"/>
                  </a:ext>
                </a:extLst>
              </p:cNvPr>
              <p:cNvSpPr txBox="1"/>
              <p:nvPr/>
            </p:nvSpPr>
            <p:spPr>
              <a:xfrm>
                <a:off x="8280359" y="3089224"/>
                <a:ext cx="2128549" cy="615553"/>
              </a:xfrm>
              <a:prstGeom prst="rect">
                <a:avLst/>
              </a:prstGeom>
              <a:grpFill/>
            </p:spPr>
            <p:txBody>
              <a:bodyPr wrap="square" rtlCol="0">
                <a:spAutoFit/>
              </a:bodyPr>
              <a:lstStyle/>
              <a:p>
                <a:r>
                  <a:rPr kumimoji="1" lang="ja-JP" altLang="en-US" sz="2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生活の継続</a:t>
                </a:r>
                <a:endParaRPr kumimoji="1" lang="ja-JP" altLang="en-US" sz="21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grpSp>
        <p:sp>
          <p:nvSpPr>
            <p:cNvPr id="15" name="矢印: 左カーブ 14">
              <a:extLst>
                <a:ext uri="{FF2B5EF4-FFF2-40B4-BE49-F238E27FC236}">
                  <a16:creationId xmlns:a16="http://schemas.microsoft.com/office/drawing/2014/main" id="{CAAB9808-AE00-4C33-961C-69D904CB150D}"/>
                </a:ext>
              </a:extLst>
            </p:cNvPr>
            <p:cNvSpPr/>
            <p:nvPr/>
          </p:nvSpPr>
          <p:spPr>
            <a:xfrm rot="2124375">
              <a:off x="4675668" y="3475629"/>
              <a:ext cx="923075" cy="2339815"/>
            </a:xfrm>
            <a:prstGeom prst="curvedLef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sz="1350">
                <a:solidFill>
                  <a:schemeClr val="tx1"/>
                </a:solidFill>
              </a:endParaRPr>
            </a:p>
          </p:txBody>
        </p:sp>
        <p:sp>
          <p:nvSpPr>
            <p:cNvPr id="7" name="円/楕円 11">
              <a:extLst>
                <a:ext uri="{FF2B5EF4-FFF2-40B4-BE49-F238E27FC236}">
                  <a16:creationId xmlns:a16="http://schemas.microsoft.com/office/drawing/2014/main" id="{3D9EC117-BFBD-461A-AC0F-B422F6AE9003}"/>
                </a:ext>
              </a:extLst>
            </p:cNvPr>
            <p:cNvSpPr/>
            <p:nvPr/>
          </p:nvSpPr>
          <p:spPr>
            <a:xfrm>
              <a:off x="2099081" y="2844176"/>
              <a:ext cx="488005" cy="518403"/>
            </a:xfrm>
            <a:prstGeom prst="ellipse">
              <a:avLst/>
            </a:prstGeom>
            <a:solidFill>
              <a:srgbClr val="FFFF00"/>
            </a:solidFill>
            <a:ln>
              <a:solidFill>
                <a:schemeClr val="tx1"/>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ja-JP" altLang="en-US" sz="1350"/>
            </a:p>
          </p:txBody>
        </p:sp>
        <p:sp>
          <p:nvSpPr>
            <p:cNvPr id="8" name="正方形/長方形 7">
              <a:extLst>
                <a:ext uri="{FF2B5EF4-FFF2-40B4-BE49-F238E27FC236}">
                  <a16:creationId xmlns:a16="http://schemas.microsoft.com/office/drawing/2014/main" id="{8DE0D8F3-2DC2-4086-BB3E-C17CEFE6A074}"/>
                </a:ext>
              </a:extLst>
            </p:cNvPr>
            <p:cNvSpPr/>
            <p:nvPr/>
          </p:nvSpPr>
          <p:spPr>
            <a:xfrm>
              <a:off x="3543593" y="2601875"/>
              <a:ext cx="2342508" cy="934506"/>
            </a:xfrm>
            <a:prstGeom prst="rect">
              <a:avLst/>
            </a:prstGeom>
            <a:solidFill>
              <a:srgbClr val="002060"/>
            </a:solidFill>
            <a:effectLst>
              <a:outerShdw blurRad="50800" dist="38100" dir="2700000" algn="tl"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anchor="ctr"/>
            <a:lstStyle/>
            <a:p>
              <a:pPr algn="ctr">
                <a:defRPr/>
              </a:pPr>
              <a:r>
                <a:rPr lang="ja-JP" altLang="en-US"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メイリオ" pitchFamily="50" charset="-128"/>
                </a:rPr>
                <a:t>支援員の</a:t>
              </a:r>
            </a:p>
            <a:p>
              <a:pPr algn="ctr">
                <a:defRPr/>
              </a:pPr>
              <a:r>
                <a:rPr lang="ja-JP" altLang="en-US"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メイリオ" pitchFamily="50" charset="-128"/>
                </a:rPr>
                <a:t>かかわり</a:t>
              </a:r>
            </a:p>
          </p:txBody>
        </p:sp>
        <p:sp>
          <p:nvSpPr>
            <p:cNvPr id="11" name="矢印: 上 10">
              <a:extLst>
                <a:ext uri="{FF2B5EF4-FFF2-40B4-BE49-F238E27FC236}">
                  <a16:creationId xmlns:a16="http://schemas.microsoft.com/office/drawing/2014/main" id="{B5B50E86-F78A-4744-BC81-A5016E03F846}"/>
                </a:ext>
              </a:extLst>
            </p:cNvPr>
            <p:cNvSpPr/>
            <p:nvPr/>
          </p:nvSpPr>
          <p:spPr>
            <a:xfrm>
              <a:off x="1913602" y="3536381"/>
              <a:ext cx="824501" cy="564900"/>
            </a:xfrm>
            <a:prstGeom prst="upArrow">
              <a:avLst>
                <a:gd name="adj1" fmla="val 25701"/>
                <a:gd name="adj2" fmla="val 50000"/>
              </a:avLst>
            </a:prstGeom>
            <a:solidFill>
              <a:srgbClr val="FFFF00"/>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sz="1350"/>
            </a:p>
          </p:txBody>
        </p:sp>
        <p:sp>
          <p:nvSpPr>
            <p:cNvPr id="14" name="四角形: 角を丸くする 13">
              <a:extLst>
                <a:ext uri="{FF2B5EF4-FFF2-40B4-BE49-F238E27FC236}">
                  <a16:creationId xmlns:a16="http://schemas.microsoft.com/office/drawing/2014/main" id="{BB2D9CA5-74A1-4EE3-82CF-7A97904F4EE0}"/>
                </a:ext>
              </a:extLst>
            </p:cNvPr>
            <p:cNvSpPr/>
            <p:nvPr/>
          </p:nvSpPr>
          <p:spPr>
            <a:xfrm>
              <a:off x="4572000" y="4058040"/>
              <a:ext cx="2915424" cy="1092955"/>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sz="2100" dirty="0">
                  <a:solidFill>
                    <a:schemeClr val="bg1"/>
                  </a:solidFill>
                  <a:latin typeface="BIZ UDPゴシック" panose="020B0400000000000000" pitchFamily="50" charset="-128"/>
                  <a:ea typeface="BIZ UDPゴシック" panose="020B0400000000000000" pitchFamily="50" charset="-128"/>
                </a:rPr>
                <a:t>利用者の日々の生活</a:t>
              </a:r>
            </a:p>
            <a:p>
              <a:pPr algn="ctr"/>
              <a:r>
                <a:rPr kumimoji="1" lang="ja-JP" altLang="en-US" sz="2100" dirty="0">
                  <a:solidFill>
                    <a:schemeClr val="bg1"/>
                  </a:solidFill>
                  <a:latin typeface="BIZ UDPゴシック" panose="020B0400000000000000" pitchFamily="50" charset="-128"/>
                  <a:ea typeface="BIZ UDPゴシック" panose="020B0400000000000000" pitchFamily="50" charset="-128"/>
                </a:rPr>
                <a:t>状況に関する情報（サビ児管）</a:t>
              </a:r>
            </a:p>
          </p:txBody>
        </p:sp>
        <p:sp>
          <p:nvSpPr>
            <p:cNvPr id="2" name="テキスト ボックス 1">
              <a:extLst>
                <a:ext uri="{FF2B5EF4-FFF2-40B4-BE49-F238E27FC236}">
                  <a16:creationId xmlns:a16="http://schemas.microsoft.com/office/drawing/2014/main" id="{2DF55B58-A4E8-4754-BDC8-3D3389733DBB}"/>
                </a:ext>
              </a:extLst>
            </p:cNvPr>
            <p:cNvSpPr txBox="1"/>
            <p:nvPr/>
          </p:nvSpPr>
          <p:spPr>
            <a:xfrm>
              <a:off x="806902" y="1943357"/>
              <a:ext cx="3158450" cy="830997"/>
            </a:xfrm>
            <a:prstGeom prst="rect">
              <a:avLst/>
            </a:prstGeom>
            <a:noFill/>
          </p:spPr>
          <p:txBody>
            <a:bodyPr wrap="square" rtlCol="0">
              <a:spAutoFit/>
            </a:bodyPr>
            <a:lstStyle/>
            <a:p>
              <a:pPr algn="ctr"/>
              <a:r>
                <a:rPr kumimoji="1" lang="ja-JP" altLang="en-US" sz="2400" dirty="0">
                  <a:highlight>
                    <a:srgbClr val="FFFF00"/>
                  </a:highlight>
                  <a:latin typeface="BIZ UDPゴシック" panose="020B0400000000000000" pitchFamily="50" charset="-128"/>
                  <a:ea typeface="BIZ UDPゴシック" panose="020B0400000000000000" pitchFamily="50" charset="-128"/>
                </a:rPr>
                <a:t>相談・医者・看護・リハ</a:t>
              </a:r>
            </a:p>
            <a:p>
              <a:pPr algn="ctr"/>
              <a:r>
                <a:rPr kumimoji="1" lang="ja-JP" altLang="en-US" sz="2400" dirty="0">
                  <a:highlight>
                    <a:srgbClr val="FFFF00"/>
                  </a:highlight>
                  <a:latin typeface="BIZ UDPゴシック" panose="020B0400000000000000" pitchFamily="50" charset="-128"/>
                  <a:ea typeface="BIZ UDPゴシック" panose="020B0400000000000000" pitchFamily="50" charset="-128"/>
                </a:rPr>
                <a:t>のかかわり</a:t>
              </a:r>
            </a:p>
          </p:txBody>
        </p:sp>
        <p:grpSp>
          <p:nvGrpSpPr>
            <p:cNvPr id="13" name="グループ化 12">
              <a:extLst>
                <a:ext uri="{FF2B5EF4-FFF2-40B4-BE49-F238E27FC236}">
                  <a16:creationId xmlns:a16="http://schemas.microsoft.com/office/drawing/2014/main" id="{19B4CABD-ACCB-4DB5-BC38-45E66F2CDDFE}"/>
                </a:ext>
              </a:extLst>
            </p:cNvPr>
            <p:cNvGrpSpPr/>
            <p:nvPr/>
          </p:nvGrpSpPr>
          <p:grpSpPr>
            <a:xfrm>
              <a:off x="568493" y="4101281"/>
              <a:ext cx="3699710" cy="1616128"/>
              <a:chOff x="806116" y="4217981"/>
              <a:chExt cx="4932947" cy="2154837"/>
            </a:xfrm>
          </p:grpSpPr>
          <p:sp>
            <p:nvSpPr>
              <p:cNvPr id="10" name="テキスト ボックス 9">
                <a:extLst>
                  <a:ext uri="{FF2B5EF4-FFF2-40B4-BE49-F238E27FC236}">
                    <a16:creationId xmlns:a16="http://schemas.microsoft.com/office/drawing/2014/main" id="{F180ED07-C0A3-4FEF-9877-CF745B3DB89C}"/>
                  </a:ext>
                </a:extLst>
              </p:cNvPr>
              <p:cNvSpPr txBox="1"/>
              <p:nvPr/>
            </p:nvSpPr>
            <p:spPr>
              <a:xfrm>
                <a:off x="1622108" y="4532333"/>
                <a:ext cx="3300964" cy="1535618"/>
              </a:xfrm>
              <a:prstGeom prst="rect">
                <a:avLst/>
              </a:prstGeom>
              <a:noFill/>
            </p:spPr>
            <p:txBody>
              <a:bodyPr wrap="square" rtlCol="0">
                <a:spAutoFit/>
              </a:bodyPr>
              <a:lstStyle/>
              <a:p>
                <a:pPr algn="just">
                  <a:lnSpc>
                    <a:spcPts val="2250"/>
                  </a:lnSpc>
                </a:pPr>
                <a:r>
                  <a:rPr kumimoji="1" lang="ja-JP" altLang="en-US" sz="21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短時間で有効な支援をするためには、日常の生活の情報が必要となる</a:t>
                </a:r>
              </a:p>
            </p:txBody>
          </p:sp>
          <p:sp>
            <p:nvSpPr>
              <p:cNvPr id="12" name="楕円 11">
                <a:extLst>
                  <a:ext uri="{FF2B5EF4-FFF2-40B4-BE49-F238E27FC236}">
                    <a16:creationId xmlns:a16="http://schemas.microsoft.com/office/drawing/2014/main" id="{342C24B7-0767-4216-97E8-800CFFFB55DB}"/>
                  </a:ext>
                </a:extLst>
              </p:cNvPr>
              <p:cNvSpPr/>
              <p:nvPr/>
            </p:nvSpPr>
            <p:spPr>
              <a:xfrm>
                <a:off x="806116" y="4217981"/>
                <a:ext cx="4932947" cy="2154837"/>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solidFill>
                    <a:schemeClr val="tx1"/>
                  </a:solidFill>
                  <a:latin typeface="BIZ UDPゴシック" panose="020B0400000000000000" pitchFamily="50" charset="-128"/>
                  <a:ea typeface="BIZ UDPゴシック" panose="020B0400000000000000" pitchFamily="50" charset="-128"/>
                </a:endParaRPr>
              </a:p>
            </p:txBody>
          </p:sp>
        </p:grpSp>
      </p:grpSp>
      <p:sp>
        <p:nvSpPr>
          <p:cNvPr id="9" name="タイトル 8">
            <a:extLst>
              <a:ext uri="{FF2B5EF4-FFF2-40B4-BE49-F238E27FC236}">
                <a16:creationId xmlns:a16="http://schemas.microsoft.com/office/drawing/2014/main" id="{0362AE91-565F-95BB-E17C-046A323B783F}"/>
              </a:ext>
            </a:extLst>
          </p:cNvPr>
          <p:cNvSpPr>
            <a:spLocks noGrp="1"/>
          </p:cNvSpPr>
          <p:nvPr>
            <p:ph type="title"/>
          </p:nvPr>
        </p:nvSpPr>
        <p:spPr/>
        <p:txBody>
          <a:bodyPr/>
          <a:lstStyle/>
          <a:p>
            <a:r>
              <a:rPr lang="ja-JP" altLang="en-US" dirty="0"/>
              <a:t>生活へのかかわり</a:t>
            </a:r>
          </a:p>
        </p:txBody>
      </p:sp>
      <p:sp>
        <p:nvSpPr>
          <p:cNvPr id="17" name="正方形/長方形 16">
            <a:extLst>
              <a:ext uri="{FF2B5EF4-FFF2-40B4-BE49-F238E27FC236}">
                <a16:creationId xmlns:a16="http://schemas.microsoft.com/office/drawing/2014/main" id="{45E7F3E6-58A0-973A-89C0-F93389667B53}"/>
              </a:ext>
            </a:extLst>
          </p:cNvPr>
          <p:cNvSpPr/>
          <p:nvPr/>
        </p:nvSpPr>
        <p:spPr>
          <a:xfrm>
            <a:off x="3123779" y="6364317"/>
            <a:ext cx="5979415" cy="307777"/>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400" b="1" dirty="0">
                <a:ln w="0"/>
                <a:latin typeface="BIZ UDPゴシック" panose="020B0400000000000000" pitchFamily="50" charset="-128"/>
                <a:ea typeface="BIZ UDPゴシック" panose="020B0400000000000000" pitchFamily="50" charset="-128"/>
                <a:cs typeface="メイリオ" pitchFamily="50" charset="-128"/>
              </a:rPr>
              <a:t>令和</a:t>
            </a:r>
            <a:r>
              <a:rPr lang="en-US" altLang="ja-JP" sz="1400" b="1" dirty="0">
                <a:ln w="0"/>
                <a:latin typeface="BIZ UDPゴシック" panose="020B0400000000000000" pitchFamily="50" charset="-128"/>
                <a:ea typeface="BIZ UDPゴシック" panose="020B0400000000000000" pitchFamily="50" charset="-128"/>
                <a:cs typeface="メイリオ" pitchFamily="50" charset="-128"/>
              </a:rPr>
              <a:t>4</a:t>
            </a:r>
            <a:r>
              <a:rPr lang="ja-JP" altLang="en-US" sz="1400" b="1" dirty="0">
                <a:ln w="0"/>
                <a:latin typeface="BIZ UDPゴシック" panose="020B0400000000000000" pitchFamily="50" charset="-128"/>
                <a:ea typeface="BIZ UDPゴシック" panose="020B0400000000000000" pitchFamily="50" charset="-128"/>
                <a:cs typeface="メイリオ" pitchFamily="50" charset="-128"/>
              </a:rPr>
              <a:t>年度サビ児管更新国研修　本庄ひまわり福祉会　本名靖作成資料      </a:t>
            </a:r>
            <a:endParaRPr lang="ja-JP" altLang="ja-JP" sz="1400" b="1" dirty="0">
              <a:ln w="0"/>
              <a:latin typeface="BIZ UDPゴシック" panose="020B0400000000000000" pitchFamily="50" charset="-128"/>
              <a:ea typeface="BIZ UDPゴシック" panose="020B0400000000000000" pitchFamily="50" charset="-128"/>
              <a:cs typeface="メイリオ" pitchFamily="50" charset="-128"/>
            </a:endParaRPr>
          </a:p>
        </p:txBody>
      </p:sp>
      <p:sp>
        <p:nvSpPr>
          <p:cNvPr id="3" name="正方形/長方形 2">
            <a:extLst>
              <a:ext uri="{FF2B5EF4-FFF2-40B4-BE49-F238E27FC236}">
                <a16:creationId xmlns:a16="http://schemas.microsoft.com/office/drawing/2014/main" id="{62675FE9-4637-377D-F85E-403F4A1F422A}"/>
              </a:ext>
            </a:extLst>
          </p:cNvPr>
          <p:cNvSpPr/>
          <p:nvPr/>
        </p:nvSpPr>
        <p:spPr>
          <a:xfrm>
            <a:off x="4572000" y="159026"/>
            <a:ext cx="4309607" cy="421419"/>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演習のポイントを理解するための使用</a:t>
            </a:r>
          </a:p>
        </p:txBody>
      </p:sp>
    </p:spTree>
    <p:extLst>
      <p:ext uri="{BB962C8B-B14F-4D97-AF65-F5344CB8AC3E}">
        <p14:creationId xmlns:p14="http://schemas.microsoft.com/office/powerpoint/2010/main" val="37100915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D55514-0A33-1D23-1034-6D549F71B220}"/>
              </a:ext>
            </a:extLst>
          </p:cNvPr>
          <p:cNvSpPr>
            <a:spLocks noGrp="1"/>
          </p:cNvSpPr>
          <p:nvPr>
            <p:ph type="title"/>
          </p:nvPr>
        </p:nvSpPr>
        <p:spPr/>
        <p:txBody>
          <a:bodyPr/>
          <a:lstStyle/>
          <a:p>
            <a:r>
              <a:rPr kumimoji="1" lang="ja-JP" altLang="en-US" dirty="0"/>
              <a:t>個人ワーク</a:t>
            </a:r>
          </a:p>
        </p:txBody>
      </p:sp>
      <p:sp>
        <p:nvSpPr>
          <p:cNvPr id="3" name="コンテンツ プレースホルダー 2">
            <a:extLst>
              <a:ext uri="{FF2B5EF4-FFF2-40B4-BE49-F238E27FC236}">
                <a16:creationId xmlns:a16="http://schemas.microsoft.com/office/drawing/2014/main" id="{37AC5D2E-E892-B70A-FDFE-BBB633ACEF25}"/>
              </a:ext>
            </a:extLst>
          </p:cNvPr>
          <p:cNvSpPr>
            <a:spLocks noGrp="1"/>
          </p:cNvSpPr>
          <p:nvPr>
            <p:ph idx="1"/>
          </p:nvPr>
        </p:nvSpPr>
        <p:spPr/>
        <p:txBody>
          <a:bodyPr/>
          <a:lstStyle/>
          <a:p>
            <a:endParaRPr kumimoji="1" lang="en-US" altLang="ja-JP" dirty="0"/>
          </a:p>
          <a:p>
            <a:r>
              <a:rPr kumimoji="1" lang="ja-JP" altLang="en-US" u="sng" dirty="0">
                <a:solidFill>
                  <a:srgbClr val="FF0000"/>
                </a:solidFill>
              </a:rPr>
              <a:t>サビ児管としての「私」を主体として、</a:t>
            </a:r>
            <a:r>
              <a:rPr kumimoji="1" lang="ja-JP" altLang="en-US" dirty="0"/>
              <a:t>サビ児管の業務と照らし合わせながら、できていること、できていないことの整理し、「今後の対応」について具体的に考えていきます。</a:t>
            </a:r>
            <a:endParaRPr kumimoji="1" lang="en-US" altLang="ja-JP" dirty="0"/>
          </a:p>
          <a:p>
            <a:endParaRPr lang="en-US" altLang="ja-JP" dirty="0"/>
          </a:p>
          <a:p>
            <a:endParaRPr lang="ja-JP" altLang="en-US" dirty="0"/>
          </a:p>
        </p:txBody>
      </p:sp>
    </p:spTree>
    <p:extLst>
      <p:ext uri="{BB962C8B-B14F-4D97-AF65-F5344CB8AC3E}">
        <p14:creationId xmlns:p14="http://schemas.microsoft.com/office/powerpoint/2010/main" val="23631446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担当者会議を開催</a:t>
            </a:r>
          </a:p>
        </p:txBody>
      </p:sp>
      <p:sp>
        <p:nvSpPr>
          <p:cNvPr id="4" name="テキスト ボックス 3"/>
          <p:cNvSpPr txBox="1"/>
          <p:nvPr/>
        </p:nvSpPr>
        <p:spPr>
          <a:xfrm>
            <a:off x="279918" y="2036463"/>
            <a:ext cx="4136961" cy="461665"/>
          </a:xfrm>
          <a:prstGeom prst="rect">
            <a:avLst/>
          </a:prstGeom>
          <a:noFill/>
        </p:spPr>
        <p:txBody>
          <a:bodyPr wrap="square" rtlCol="0">
            <a:spAutoFit/>
          </a:bodyPr>
          <a:lstStyle/>
          <a:p>
            <a:r>
              <a:rPr kumimoji="1" lang="ja-JP" altLang="en-US" sz="2400" dirty="0"/>
              <a:t>できている（理由↓）　　□</a:t>
            </a:r>
          </a:p>
        </p:txBody>
      </p:sp>
      <p:sp>
        <p:nvSpPr>
          <p:cNvPr id="5" name="テキスト ボックス 4"/>
          <p:cNvSpPr txBox="1"/>
          <p:nvPr/>
        </p:nvSpPr>
        <p:spPr>
          <a:xfrm>
            <a:off x="279917" y="4008664"/>
            <a:ext cx="4520683" cy="461665"/>
          </a:xfrm>
          <a:prstGeom prst="rect">
            <a:avLst/>
          </a:prstGeom>
          <a:noFill/>
        </p:spPr>
        <p:txBody>
          <a:bodyPr wrap="square" rtlCol="0">
            <a:spAutoFit/>
          </a:bodyPr>
          <a:lstStyle/>
          <a:p>
            <a:r>
              <a:rPr kumimoji="1" lang="ja-JP" altLang="en-US" sz="2400" dirty="0"/>
              <a:t>できていない （理由↓）　□</a:t>
            </a:r>
          </a:p>
        </p:txBody>
      </p:sp>
      <p:sp>
        <p:nvSpPr>
          <p:cNvPr id="6" name="正方形/長方形 5"/>
          <p:cNvSpPr/>
          <p:nvPr/>
        </p:nvSpPr>
        <p:spPr>
          <a:xfrm>
            <a:off x="324238" y="4570677"/>
            <a:ext cx="4590662" cy="129711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7" name="正方形/長方形 6"/>
          <p:cNvSpPr/>
          <p:nvPr/>
        </p:nvSpPr>
        <p:spPr>
          <a:xfrm>
            <a:off x="324238" y="2560291"/>
            <a:ext cx="4590662" cy="13249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8" name="正方形/長方形 7"/>
          <p:cNvSpPr/>
          <p:nvPr/>
        </p:nvSpPr>
        <p:spPr>
          <a:xfrm>
            <a:off x="5248469" y="2004915"/>
            <a:ext cx="3764903" cy="38628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9" name="テキスト ボックス 8"/>
          <p:cNvSpPr txBox="1"/>
          <p:nvPr/>
        </p:nvSpPr>
        <p:spPr>
          <a:xfrm>
            <a:off x="5248470" y="1597882"/>
            <a:ext cx="2267339" cy="461665"/>
          </a:xfrm>
          <a:prstGeom prst="rect">
            <a:avLst/>
          </a:prstGeom>
          <a:noFill/>
        </p:spPr>
        <p:txBody>
          <a:bodyPr wrap="square" rtlCol="0">
            <a:spAutoFit/>
          </a:bodyPr>
          <a:lstStyle/>
          <a:p>
            <a:r>
              <a:rPr kumimoji="1" lang="ja-JP" altLang="en-US" sz="2400" dirty="0"/>
              <a:t>今後の対応</a:t>
            </a:r>
          </a:p>
        </p:txBody>
      </p:sp>
    </p:spTree>
    <p:extLst>
      <p:ext uri="{BB962C8B-B14F-4D97-AF65-F5344CB8AC3E}">
        <p14:creationId xmlns:p14="http://schemas.microsoft.com/office/powerpoint/2010/main" val="1637170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5E449D-8B9E-5326-8204-460A669A9B73}"/>
              </a:ext>
            </a:extLst>
          </p:cNvPr>
          <p:cNvSpPr>
            <a:spLocks noGrp="1"/>
          </p:cNvSpPr>
          <p:nvPr>
            <p:ph type="title"/>
          </p:nvPr>
        </p:nvSpPr>
        <p:spPr>
          <a:xfrm>
            <a:off x="628650" y="365126"/>
            <a:ext cx="8078028" cy="1325563"/>
          </a:xfrm>
        </p:spPr>
        <p:txBody>
          <a:bodyPr/>
          <a:lstStyle/>
          <a:p>
            <a:r>
              <a:rPr kumimoji="1" lang="ja-JP" altLang="en-US" dirty="0"/>
              <a:t>グループワーク</a:t>
            </a:r>
          </a:p>
        </p:txBody>
      </p:sp>
      <p:sp>
        <p:nvSpPr>
          <p:cNvPr id="3" name="コンテンツ プレースホルダー 2">
            <a:extLst>
              <a:ext uri="{FF2B5EF4-FFF2-40B4-BE49-F238E27FC236}">
                <a16:creationId xmlns:a16="http://schemas.microsoft.com/office/drawing/2014/main" id="{03145D88-86E4-BCC7-65AF-D206DC7EDBBA}"/>
              </a:ext>
            </a:extLst>
          </p:cNvPr>
          <p:cNvSpPr>
            <a:spLocks noGrp="1"/>
          </p:cNvSpPr>
          <p:nvPr>
            <p:ph idx="1"/>
          </p:nvPr>
        </p:nvSpPr>
        <p:spPr/>
        <p:txBody>
          <a:bodyPr/>
          <a:lstStyle/>
          <a:p>
            <a:r>
              <a:rPr kumimoji="1" lang="ja-JP" altLang="en-US" dirty="0"/>
              <a:t>司会者</a:t>
            </a:r>
            <a:r>
              <a:rPr lang="ja-JP" altLang="en-US" dirty="0"/>
              <a:t>、記録者を決めてください。</a:t>
            </a:r>
            <a:endParaRPr lang="en-US" altLang="ja-JP" dirty="0"/>
          </a:p>
          <a:p>
            <a:r>
              <a:rPr kumimoji="1" lang="ja-JP" altLang="en-US" dirty="0"/>
              <a:t>記録者は、今後の取組について、グループメンバーの意見を記録し、最後に発表者に記録用紙を渡す。</a:t>
            </a:r>
            <a:endParaRPr kumimoji="1" lang="en-US" altLang="ja-JP" dirty="0"/>
          </a:p>
          <a:p>
            <a:r>
              <a:rPr lang="ja-JP" altLang="en-US" dirty="0"/>
              <a:t>発表は、「できているところ・できていないところ」は簡単に説明、「今後の対応」についてグループメンバーから意見をもらう。</a:t>
            </a:r>
            <a:endParaRPr kumimoji="1" lang="ja-JP" altLang="en-US" dirty="0"/>
          </a:p>
        </p:txBody>
      </p:sp>
    </p:spTree>
    <p:extLst>
      <p:ext uri="{BB962C8B-B14F-4D97-AF65-F5344CB8AC3E}">
        <p14:creationId xmlns:p14="http://schemas.microsoft.com/office/powerpoint/2010/main" val="733489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40FC90-E536-E55C-457D-D736B1F03862}"/>
              </a:ext>
            </a:extLst>
          </p:cNvPr>
          <p:cNvSpPr>
            <a:spLocks noGrp="1"/>
          </p:cNvSpPr>
          <p:nvPr>
            <p:ph type="title"/>
          </p:nvPr>
        </p:nvSpPr>
        <p:spPr/>
        <p:txBody>
          <a:bodyPr>
            <a:normAutofit/>
          </a:bodyPr>
          <a:lstStyle/>
          <a:p>
            <a:r>
              <a:rPr lang="ja-JP" altLang="en-US" sz="3600" dirty="0"/>
              <a:t>演習４：協議会に取り上げる</a:t>
            </a:r>
            <a:endParaRPr kumimoji="1" lang="ja-JP" altLang="en-US" sz="3600" dirty="0"/>
          </a:p>
        </p:txBody>
      </p:sp>
      <p:sp>
        <p:nvSpPr>
          <p:cNvPr id="4" name="四角形: 角を丸くする 3">
            <a:extLst>
              <a:ext uri="{FF2B5EF4-FFF2-40B4-BE49-F238E27FC236}">
                <a16:creationId xmlns:a16="http://schemas.microsoft.com/office/drawing/2014/main" id="{70A601D8-88BF-D954-E98E-66827ED81BFA}"/>
              </a:ext>
            </a:extLst>
          </p:cNvPr>
          <p:cNvSpPr/>
          <p:nvPr/>
        </p:nvSpPr>
        <p:spPr>
          <a:xfrm>
            <a:off x="636104" y="1690689"/>
            <a:ext cx="4645759" cy="4929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（自立支援）協議会に取り上げた実践報告</a:t>
            </a:r>
          </a:p>
        </p:txBody>
      </p:sp>
      <p:sp>
        <p:nvSpPr>
          <p:cNvPr id="5" name="四角形: 角を丸くする 4">
            <a:extLst>
              <a:ext uri="{FF2B5EF4-FFF2-40B4-BE49-F238E27FC236}">
                <a16:creationId xmlns:a16="http://schemas.microsoft.com/office/drawing/2014/main" id="{6245915E-C8DF-EA7E-4016-6C5B87015CCA}"/>
              </a:ext>
            </a:extLst>
          </p:cNvPr>
          <p:cNvSpPr/>
          <p:nvPr/>
        </p:nvSpPr>
        <p:spPr>
          <a:xfrm>
            <a:off x="636104" y="3483377"/>
            <a:ext cx="4364769" cy="4929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振り返り（個人ワーク）</a:t>
            </a:r>
          </a:p>
        </p:txBody>
      </p:sp>
      <p:sp>
        <p:nvSpPr>
          <p:cNvPr id="6" name="四角形: 角を丸くする 5">
            <a:extLst>
              <a:ext uri="{FF2B5EF4-FFF2-40B4-BE49-F238E27FC236}">
                <a16:creationId xmlns:a16="http://schemas.microsoft.com/office/drawing/2014/main" id="{49704319-D34E-9A58-A8AE-90C9D09F3ED2}"/>
              </a:ext>
            </a:extLst>
          </p:cNvPr>
          <p:cNvSpPr/>
          <p:nvPr/>
        </p:nvSpPr>
        <p:spPr>
          <a:xfrm>
            <a:off x="636104" y="5324509"/>
            <a:ext cx="4357315" cy="4929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今後の具体的な取組（グループワーク）</a:t>
            </a:r>
          </a:p>
        </p:txBody>
      </p:sp>
      <p:sp>
        <p:nvSpPr>
          <p:cNvPr id="7" name="矢印: 下 6">
            <a:extLst>
              <a:ext uri="{FF2B5EF4-FFF2-40B4-BE49-F238E27FC236}">
                <a16:creationId xmlns:a16="http://schemas.microsoft.com/office/drawing/2014/main" id="{D814F5A1-90DD-6188-7977-A02F8645FB55}"/>
              </a:ext>
            </a:extLst>
          </p:cNvPr>
          <p:cNvSpPr/>
          <p:nvPr/>
        </p:nvSpPr>
        <p:spPr>
          <a:xfrm>
            <a:off x="1391478" y="2273121"/>
            <a:ext cx="111319" cy="8905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矢印: 下 7">
            <a:extLst>
              <a:ext uri="{FF2B5EF4-FFF2-40B4-BE49-F238E27FC236}">
                <a16:creationId xmlns:a16="http://schemas.microsoft.com/office/drawing/2014/main" id="{5D22BFDD-A478-55CC-22ED-EBAF3697F3AF}"/>
              </a:ext>
            </a:extLst>
          </p:cNvPr>
          <p:cNvSpPr/>
          <p:nvPr/>
        </p:nvSpPr>
        <p:spPr>
          <a:xfrm>
            <a:off x="1391477" y="3897175"/>
            <a:ext cx="111320" cy="13788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F5E83C92-E7EC-01A8-4D3A-FB797044C858}"/>
              </a:ext>
            </a:extLst>
          </p:cNvPr>
          <p:cNvSpPr/>
          <p:nvPr/>
        </p:nvSpPr>
        <p:spPr>
          <a:xfrm>
            <a:off x="2059388" y="2284529"/>
            <a:ext cx="6567777" cy="8771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・利用者の要望に応えたいが、施設の職員だけでは対応が限定されてしまう</a:t>
            </a:r>
            <a:endParaRPr kumimoji="1" lang="en-US" altLang="ja-JP" sz="1400" dirty="0">
              <a:solidFill>
                <a:schemeClr val="tx1"/>
              </a:solidFill>
            </a:endParaRPr>
          </a:p>
          <a:p>
            <a:r>
              <a:rPr kumimoji="1" lang="ja-JP" altLang="en-US" sz="1400" dirty="0">
                <a:solidFill>
                  <a:schemeClr val="tx1"/>
                </a:solidFill>
              </a:rPr>
              <a:t>・支援を拒否することが多く事業所内だけでは対応が困難なため、複数事業所による支援が求められる</a:t>
            </a:r>
            <a:endParaRPr kumimoji="1" lang="en-US" altLang="ja-JP" sz="1400" dirty="0">
              <a:solidFill>
                <a:schemeClr val="tx1"/>
              </a:solidFill>
            </a:endParaRPr>
          </a:p>
          <a:p>
            <a:r>
              <a:rPr kumimoji="1" lang="ja-JP" altLang="en-US" sz="1400" dirty="0">
                <a:solidFill>
                  <a:schemeClr val="tx1"/>
                </a:solidFill>
              </a:rPr>
              <a:t>・社会支援を活用したくいても、安心して利用できる雰囲気ではない</a:t>
            </a:r>
          </a:p>
        </p:txBody>
      </p:sp>
      <p:sp>
        <p:nvSpPr>
          <p:cNvPr id="11" name="正方形/長方形 10">
            <a:extLst>
              <a:ext uri="{FF2B5EF4-FFF2-40B4-BE49-F238E27FC236}">
                <a16:creationId xmlns:a16="http://schemas.microsoft.com/office/drawing/2014/main" id="{4FE47FC8-B886-C635-263B-A367B452E7AC}"/>
              </a:ext>
            </a:extLst>
          </p:cNvPr>
          <p:cNvSpPr/>
          <p:nvPr/>
        </p:nvSpPr>
        <p:spPr>
          <a:xfrm>
            <a:off x="2059387" y="4112742"/>
            <a:ext cx="6567777" cy="8771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・事業所内だけで解決しようとしていないか</a:t>
            </a:r>
            <a:endParaRPr kumimoji="1" lang="en-US" altLang="ja-JP" sz="1400" dirty="0">
              <a:solidFill>
                <a:schemeClr val="tx1"/>
              </a:solidFill>
            </a:endParaRPr>
          </a:p>
          <a:p>
            <a:r>
              <a:rPr kumimoji="1" lang="ja-JP" altLang="en-US" sz="1400" dirty="0">
                <a:solidFill>
                  <a:schemeClr val="tx1"/>
                </a:solidFill>
              </a:rPr>
              <a:t>・他機関と連携して利用者の要望を応えようとしてきたか</a:t>
            </a:r>
            <a:endParaRPr kumimoji="1" lang="en-US" altLang="ja-JP" sz="1400" dirty="0">
              <a:solidFill>
                <a:schemeClr val="tx1"/>
              </a:solidFill>
            </a:endParaRPr>
          </a:p>
          <a:p>
            <a:r>
              <a:rPr kumimoji="1" lang="ja-JP" altLang="en-US" sz="1400" dirty="0">
                <a:solidFill>
                  <a:schemeClr val="tx1"/>
                </a:solidFill>
              </a:rPr>
              <a:t>・協議会に取り上げるための手立てを考えてきたか等</a:t>
            </a:r>
          </a:p>
        </p:txBody>
      </p:sp>
      <p:sp>
        <p:nvSpPr>
          <p:cNvPr id="13" name="四角形: 角を丸くする 12">
            <a:extLst>
              <a:ext uri="{FF2B5EF4-FFF2-40B4-BE49-F238E27FC236}">
                <a16:creationId xmlns:a16="http://schemas.microsoft.com/office/drawing/2014/main" id="{F86B55BC-F5E3-3122-7299-11D3302860CB}"/>
              </a:ext>
            </a:extLst>
          </p:cNvPr>
          <p:cNvSpPr/>
          <p:nvPr/>
        </p:nvSpPr>
        <p:spPr>
          <a:xfrm>
            <a:off x="5454594" y="1690689"/>
            <a:ext cx="977462" cy="39739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講義</a:t>
            </a:r>
          </a:p>
        </p:txBody>
      </p:sp>
      <p:sp>
        <p:nvSpPr>
          <p:cNvPr id="14" name="四角形: 角を丸くする 13">
            <a:extLst>
              <a:ext uri="{FF2B5EF4-FFF2-40B4-BE49-F238E27FC236}">
                <a16:creationId xmlns:a16="http://schemas.microsoft.com/office/drawing/2014/main" id="{7F90B491-2673-DFD2-FB4D-ED6A6179675B}"/>
              </a:ext>
            </a:extLst>
          </p:cNvPr>
          <p:cNvSpPr/>
          <p:nvPr/>
        </p:nvSpPr>
        <p:spPr>
          <a:xfrm>
            <a:off x="5281863" y="3519136"/>
            <a:ext cx="3320611" cy="421461"/>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講義を聞きながら簡単に記入</a:t>
            </a:r>
          </a:p>
        </p:txBody>
      </p:sp>
    </p:spTree>
    <p:extLst>
      <p:ext uri="{BB962C8B-B14F-4D97-AF65-F5344CB8AC3E}">
        <p14:creationId xmlns:p14="http://schemas.microsoft.com/office/powerpoint/2010/main" val="26245076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AD555C-5E21-5875-A44C-AECB82C68352}"/>
              </a:ext>
            </a:extLst>
          </p:cNvPr>
          <p:cNvSpPr>
            <a:spLocks noGrp="1"/>
          </p:cNvSpPr>
          <p:nvPr>
            <p:ph type="title"/>
          </p:nvPr>
        </p:nvSpPr>
        <p:spPr>
          <a:xfrm>
            <a:off x="628650" y="800747"/>
            <a:ext cx="7886700" cy="1325563"/>
          </a:xfrm>
        </p:spPr>
        <p:txBody>
          <a:bodyPr>
            <a:normAutofit/>
          </a:bodyPr>
          <a:lstStyle/>
          <a:p>
            <a:r>
              <a:rPr kumimoji="1" lang="ja-JP" altLang="en-US" dirty="0"/>
              <a:t>問題提起の内容１</a:t>
            </a:r>
            <a:br>
              <a:rPr kumimoji="1" lang="en-US" altLang="ja-JP" dirty="0"/>
            </a:br>
            <a:r>
              <a:rPr kumimoji="1" lang="ja-JP" altLang="en-US" sz="2400" dirty="0"/>
              <a:t>～事業所だけでは対応が難しいことがある～</a:t>
            </a:r>
          </a:p>
        </p:txBody>
      </p:sp>
      <p:sp>
        <p:nvSpPr>
          <p:cNvPr id="3" name="コンテンツ プレースホルダー 2">
            <a:extLst>
              <a:ext uri="{FF2B5EF4-FFF2-40B4-BE49-F238E27FC236}">
                <a16:creationId xmlns:a16="http://schemas.microsoft.com/office/drawing/2014/main" id="{35AD0754-0253-8691-2026-FA858D09B5FD}"/>
              </a:ext>
            </a:extLst>
          </p:cNvPr>
          <p:cNvSpPr>
            <a:spLocks noGrp="1"/>
          </p:cNvSpPr>
          <p:nvPr>
            <p:ph idx="1"/>
          </p:nvPr>
        </p:nvSpPr>
        <p:spPr>
          <a:xfrm>
            <a:off x="628650" y="2247045"/>
            <a:ext cx="7886700" cy="4351338"/>
          </a:xfrm>
        </p:spPr>
        <p:txBody>
          <a:bodyPr>
            <a:normAutofit lnSpcReduction="10000"/>
          </a:bodyPr>
          <a:lstStyle/>
          <a:p>
            <a:r>
              <a:rPr lang="ja-JP" altLang="en-US" dirty="0"/>
              <a:t>情緒不安定、対人関係が上手くいかずにトラブルが多い、自己肯定感が低いなど内面的な問題を抱えている利用者については、福祉サービス利用の中で、支援を拒否することがある</a:t>
            </a:r>
            <a:endParaRPr lang="en-US" altLang="ja-JP" dirty="0"/>
          </a:p>
          <a:p>
            <a:r>
              <a:rPr lang="ja-JP" altLang="en-US" dirty="0"/>
              <a:t>事業所内で生じている問題は、家庭内・地域の中で生じている問題と同じであり、</a:t>
            </a:r>
            <a:r>
              <a:rPr lang="ja-JP" altLang="en-US" u="sng" dirty="0"/>
              <a:t>福祉サービスので支援が効果的になり得ないと担当者会議で確認された場合には、</a:t>
            </a:r>
            <a:r>
              <a:rPr lang="ja-JP" altLang="en-US" b="1" u="sng" dirty="0">
                <a:solidFill>
                  <a:srgbClr val="FF0000"/>
                </a:solidFill>
              </a:rPr>
              <a:t>地域課題</a:t>
            </a:r>
            <a:r>
              <a:rPr lang="ja-JP" altLang="en-US" u="sng" dirty="0"/>
              <a:t>として捉え、事業所内での対応を検討することに加え、他機関の協力を得るなどを検討することが必要となる</a:t>
            </a:r>
            <a:endParaRPr lang="en-US" altLang="ja-JP" u="sng" dirty="0"/>
          </a:p>
          <a:p>
            <a:endParaRPr kumimoji="1" lang="ja-JP" altLang="en-US" dirty="0"/>
          </a:p>
        </p:txBody>
      </p:sp>
      <p:sp>
        <p:nvSpPr>
          <p:cNvPr id="4" name="正方形/長方形 3">
            <a:extLst>
              <a:ext uri="{FF2B5EF4-FFF2-40B4-BE49-F238E27FC236}">
                <a16:creationId xmlns:a16="http://schemas.microsoft.com/office/drawing/2014/main" id="{2F3AB851-7F4E-6567-C0E6-6C1F2D00C694}"/>
              </a:ext>
            </a:extLst>
          </p:cNvPr>
          <p:cNvSpPr/>
          <p:nvPr/>
        </p:nvSpPr>
        <p:spPr>
          <a:xfrm>
            <a:off x="4642945" y="154416"/>
            <a:ext cx="4309607" cy="421419"/>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演習のポイントを理解するために使用</a:t>
            </a:r>
          </a:p>
        </p:txBody>
      </p:sp>
      <p:sp>
        <p:nvSpPr>
          <p:cNvPr id="5" name="テキスト ボックス 4">
            <a:extLst>
              <a:ext uri="{FF2B5EF4-FFF2-40B4-BE49-F238E27FC236}">
                <a16:creationId xmlns:a16="http://schemas.microsoft.com/office/drawing/2014/main" id="{89D2DA0B-17E2-EB2E-4D67-BCAE12DCD06A}"/>
              </a:ext>
            </a:extLst>
          </p:cNvPr>
          <p:cNvSpPr txBox="1"/>
          <p:nvPr/>
        </p:nvSpPr>
        <p:spPr>
          <a:xfrm>
            <a:off x="118241" y="259617"/>
            <a:ext cx="4240924" cy="646331"/>
          </a:xfrm>
          <a:prstGeom prst="rect">
            <a:avLst/>
          </a:prstGeom>
          <a:noFill/>
        </p:spPr>
        <p:txBody>
          <a:bodyPr wrap="square" rtlCol="0">
            <a:spAutoFit/>
          </a:bodyPr>
          <a:lstStyle/>
          <a:p>
            <a:r>
              <a:rPr kumimoji="1" lang="ja-JP" altLang="en-US" dirty="0">
                <a:solidFill>
                  <a:srgbClr val="FF0000"/>
                </a:solidFill>
              </a:rPr>
              <a:t>例えば事業所の中でこんなことはありませんか？</a:t>
            </a:r>
          </a:p>
        </p:txBody>
      </p:sp>
    </p:spTree>
    <p:extLst>
      <p:ext uri="{BB962C8B-B14F-4D97-AF65-F5344CB8AC3E}">
        <p14:creationId xmlns:p14="http://schemas.microsoft.com/office/powerpoint/2010/main" val="2899421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344489" y="116633"/>
            <a:ext cx="8475984" cy="497486"/>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2800" b="1" dirty="0">
                <a:solidFill>
                  <a:srgbClr val="A50021"/>
                </a:solidFill>
                <a:ea typeface="ＭＳ Ｐゴシック" charset="-128"/>
              </a:rPr>
              <a:t>実践研修カリキュラム</a:t>
            </a:r>
          </a:p>
        </p:txBody>
      </p:sp>
      <p:graphicFrame>
        <p:nvGraphicFramePr>
          <p:cNvPr id="5" name="図表 4">
            <a:extLst>
              <a:ext uri="{FF2B5EF4-FFF2-40B4-BE49-F238E27FC236}">
                <a16:creationId xmlns:a16="http://schemas.microsoft.com/office/drawing/2014/main" id="{9E8CDFFF-9F03-4B10-B87C-BCE516C4C71F}"/>
              </a:ext>
            </a:extLst>
          </p:cNvPr>
          <p:cNvGraphicFramePr/>
          <p:nvPr/>
        </p:nvGraphicFramePr>
        <p:xfrm>
          <a:off x="344489" y="1097280"/>
          <a:ext cx="8475984" cy="523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矢印: 下 1">
            <a:extLst>
              <a:ext uri="{FF2B5EF4-FFF2-40B4-BE49-F238E27FC236}">
                <a16:creationId xmlns:a16="http://schemas.microsoft.com/office/drawing/2014/main" id="{63E1F2F0-9E6A-AD30-FF01-5D853B22761C}"/>
              </a:ext>
            </a:extLst>
          </p:cNvPr>
          <p:cNvSpPr/>
          <p:nvPr/>
        </p:nvSpPr>
        <p:spPr>
          <a:xfrm>
            <a:off x="7176976" y="1488557"/>
            <a:ext cx="1180214" cy="978408"/>
          </a:xfrm>
          <a:prstGeom prst="downArrow">
            <a:avLst/>
          </a:prstGeom>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1594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A7E6F9-6424-72F8-76AD-B3650666417B}"/>
              </a:ext>
            </a:extLst>
          </p:cNvPr>
          <p:cNvSpPr>
            <a:spLocks noGrp="1"/>
          </p:cNvSpPr>
          <p:nvPr>
            <p:ph type="title"/>
          </p:nvPr>
        </p:nvSpPr>
        <p:spPr>
          <a:xfrm>
            <a:off x="628650" y="580445"/>
            <a:ext cx="7886700" cy="1325563"/>
          </a:xfrm>
        </p:spPr>
        <p:txBody>
          <a:bodyPr>
            <a:normAutofit/>
          </a:bodyPr>
          <a:lstStyle/>
          <a:p>
            <a:r>
              <a:rPr kumimoji="1" lang="ja-JP" altLang="en-US" dirty="0"/>
              <a:t>問題提起の内容２</a:t>
            </a:r>
            <a:br>
              <a:rPr kumimoji="1" lang="en-US" altLang="ja-JP" dirty="0"/>
            </a:br>
            <a:r>
              <a:rPr kumimoji="1" lang="ja-JP" altLang="en-US" sz="2400" dirty="0"/>
              <a:t>～利用者・保護者からの訴え～</a:t>
            </a:r>
          </a:p>
        </p:txBody>
      </p:sp>
      <p:sp>
        <p:nvSpPr>
          <p:cNvPr id="3" name="コンテンツ プレースホルダー 2">
            <a:extLst>
              <a:ext uri="{FF2B5EF4-FFF2-40B4-BE49-F238E27FC236}">
                <a16:creationId xmlns:a16="http://schemas.microsoft.com/office/drawing/2014/main" id="{5EE3D35C-5B3C-7BB5-1A9A-60D0E332405A}"/>
              </a:ext>
            </a:extLst>
          </p:cNvPr>
          <p:cNvSpPr>
            <a:spLocks noGrp="1"/>
          </p:cNvSpPr>
          <p:nvPr>
            <p:ph idx="1"/>
          </p:nvPr>
        </p:nvSpPr>
        <p:spPr>
          <a:xfrm>
            <a:off x="628650" y="1991162"/>
            <a:ext cx="7886700" cy="4351338"/>
          </a:xfrm>
        </p:spPr>
        <p:txBody>
          <a:bodyPr>
            <a:normAutofit/>
          </a:bodyPr>
          <a:lstStyle/>
          <a:p>
            <a:r>
              <a:rPr kumimoji="1" lang="ja-JP" altLang="en-US" dirty="0"/>
              <a:t>利用者の要望に応え、外出等を行いたいが、事業所内の支援員だけでは対応が限定されてしまうので、移動支援事業やボランティアなどの利用ができないか（放デイ・施設入所支援）</a:t>
            </a:r>
            <a:endParaRPr kumimoji="1" lang="en-US" altLang="ja-JP" dirty="0"/>
          </a:p>
          <a:p>
            <a:r>
              <a:rPr lang="ja-JP" altLang="en-US" dirty="0"/>
              <a:t>身近なところで受け入れてくれる病院がないので困ると保護者からの訴え（放デイ）</a:t>
            </a:r>
            <a:endParaRPr lang="en-US" altLang="ja-JP" dirty="0"/>
          </a:p>
          <a:p>
            <a:r>
              <a:rPr lang="ja-JP" altLang="en-US" dirty="0"/>
              <a:t>社会資源を活用したくても、安心して利用できる雰囲気ではないので困る（福祉事業所）</a:t>
            </a:r>
            <a:endParaRPr lang="en-US" altLang="ja-JP" dirty="0"/>
          </a:p>
          <a:p>
            <a:r>
              <a:rPr lang="ja-JP" altLang="en-US" dirty="0"/>
              <a:t>コロナ禍の影響によって就労先が少なくなってきた（就労移行支援・定着）</a:t>
            </a:r>
            <a:endParaRPr lang="en-US" altLang="ja-JP" dirty="0"/>
          </a:p>
          <a:p>
            <a:endParaRPr kumimoji="1" lang="en-US" altLang="ja-JP" dirty="0"/>
          </a:p>
          <a:p>
            <a:endParaRPr kumimoji="1" lang="ja-JP" altLang="en-US" dirty="0"/>
          </a:p>
        </p:txBody>
      </p:sp>
      <p:sp>
        <p:nvSpPr>
          <p:cNvPr id="4" name="正方形/長方形 3">
            <a:extLst>
              <a:ext uri="{FF2B5EF4-FFF2-40B4-BE49-F238E27FC236}">
                <a16:creationId xmlns:a16="http://schemas.microsoft.com/office/drawing/2014/main" id="{32ADC0AB-5701-2EE0-12A3-C47DBAAD6230}"/>
              </a:ext>
            </a:extLst>
          </p:cNvPr>
          <p:cNvSpPr/>
          <p:nvPr/>
        </p:nvSpPr>
        <p:spPr>
          <a:xfrm>
            <a:off x="4572000" y="159026"/>
            <a:ext cx="4309607" cy="421419"/>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演習のポイントを理解するための使用</a:t>
            </a:r>
          </a:p>
        </p:txBody>
      </p:sp>
      <p:sp>
        <p:nvSpPr>
          <p:cNvPr id="5" name="テキスト ボックス 4">
            <a:extLst>
              <a:ext uri="{FF2B5EF4-FFF2-40B4-BE49-F238E27FC236}">
                <a16:creationId xmlns:a16="http://schemas.microsoft.com/office/drawing/2014/main" id="{A24CAD5A-65E7-D31E-7013-D09D6BC957A0}"/>
              </a:ext>
            </a:extLst>
          </p:cNvPr>
          <p:cNvSpPr txBox="1"/>
          <p:nvPr/>
        </p:nvSpPr>
        <p:spPr>
          <a:xfrm>
            <a:off x="63062" y="159026"/>
            <a:ext cx="4240924" cy="646331"/>
          </a:xfrm>
          <a:prstGeom prst="rect">
            <a:avLst/>
          </a:prstGeom>
          <a:noFill/>
        </p:spPr>
        <p:txBody>
          <a:bodyPr wrap="square" rtlCol="0">
            <a:spAutoFit/>
          </a:bodyPr>
          <a:lstStyle/>
          <a:p>
            <a:r>
              <a:rPr kumimoji="1" lang="ja-JP" altLang="en-US" dirty="0">
                <a:solidFill>
                  <a:srgbClr val="FF0000"/>
                </a:solidFill>
              </a:rPr>
              <a:t>例えば事業所の中でこんなことはありませんか？</a:t>
            </a:r>
          </a:p>
        </p:txBody>
      </p:sp>
    </p:spTree>
    <p:extLst>
      <p:ext uri="{BB962C8B-B14F-4D97-AF65-F5344CB8AC3E}">
        <p14:creationId xmlns:p14="http://schemas.microsoft.com/office/powerpoint/2010/main" val="38872612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グループ化 12">
            <a:extLst>
              <a:ext uri="{FF2B5EF4-FFF2-40B4-BE49-F238E27FC236}">
                <a16:creationId xmlns:a16="http://schemas.microsoft.com/office/drawing/2014/main" id="{66249B05-49E9-17C7-576C-512A5820155B}"/>
              </a:ext>
            </a:extLst>
          </p:cNvPr>
          <p:cNvGrpSpPr/>
          <p:nvPr/>
        </p:nvGrpSpPr>
        <p:grpSpPr>
          <a:xfrm>
            <a:off x="535570" y="1082842"/>
            <a:ext cx="8072859" cy="5497128"/>
            <a:chOff x="1223629" y="1430778"/>
            <a:chExt cx="6687758" cy="4393835"/>
          </a:xfrm>
        </p:grpSpPr>
        <p:sp>
          <p:nvSpPr>
            <p:cNvPr id="32" name="正方形/長方形 31"/>
            <p:cNvSpPr/>
            <p:nvPr/>
          </p:nvSpPr>
          <p:spPr>
            <a:xfrm>
              <a:off x="1223629" y="1538791"/>
              <a:ext cx="4152044" cy="4285822"/>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ja-JP" altLang="en-US" sz="1350"/>
            </a:p>
          </p:txBody>
        </p:sp>
        <p:sp>
          <p:nvSpPr>
            <p:cNvPr id="9" name="角丸四角形 8"/>
            <p:cNvSpPr>
              <a:spLocks noChangeArrowheads="1"/>
            </p:cNvSpPr>
            <p:nvPr/>
          </p:nvSpPr>
          <p:spPr bwMode="auto">
            <a:xfrm>
              <a:off x="1979712" y="1975118"/>
              <a:ext cx="2214246" cy="481775"/>
            </a:xfrm>
            <a:prstGeom prst="roundRect">
              <a:avLst>
                <a:gd name="adj" fmla="val 16667"/>
              </a:avLst>
            </a:prstGeom>
            <a:gradFill rotWithShape="1">
              <a:gsLst>
                <a:gs pos="0">
                  <a:srgbClr val="E4F9FF"/>
                </a:gs>
                <a:gs pos="64999">
                  <a:srgbClr val="BBEFFF"/>
                </a:gs>
                <a:gs pos="100000">
                  <a:srgbClr val="9EEAFF"/>
                </a:gs>
              </a:gsLst>
              <a:lin ang="5400000" scaled="1"/>
            </a:gradFill>
            <a:ln w="9525">
              <a:solidFill>
                <a:srgbClr val="46AAC5"/>
              </a:solidFill>
              <a:round/>
              <a:headEnd/>
              <a:tailEnd/>
            </a:ln>
            <a:effectLst>
              <a:outerShdw dist="20000" dir="5400000" rotWithShape="0">
                <a:srgbClr val="808080">
                  <a:alpha val="37999"/>
                </a:srgbClr>
              </a:outerShdw>
            </a:effectLst>
          </p:spPr>
          <p:txBody>
            <a:bodyPr anchor="ctr"/>
            <a:lstStyle/>
            <a:p>
              <a:pPr algn="ctr">
                <a:defRPr/>
              </a:pPr>
              <a:r>
                <a:rPr lang="ja-JP" altLang="en-US" sz="1350" dirty="0">
                  <a:solidFill>
                    <a:srgbClr val="000000"/>
                  </a:solidFill>
                  <a:ea typeface="ＭＳ Ｐゴシック" pitchFamily="50" charset="-128"/>
                </a:rPr>
                <a:t>協議会</a:t>
              </a:r>
              <a:r>
                <a:rPr lang="en-US" altLang="ja-JP" sz="1350" dirty="0">
                  <a:solidFill>
                    <a:srgbClr val="000000"/>
                  </a:solidFill>
                  <a:ea typeface="ＭＳ Ｐゴシック" pitchFamily="50" charset="-128"/>
                </a:rPr>
                <a:t>(</a:t>
              </a:r>
              <a:r>
                <a:rPr lang="ja-JP" altLang="en-US" sz="1350" dirty="0">
                  <a:solidFill>
                    <a:srgbClr val="000000"/>
                  </a:solidFill>
                  <a:ea typeface="ＭＳ Ｐゴシック" pitchFamily="50" charset="-128"/>
                </a:rPr>
                <a:t>全体会議</a:t>
              </a:r>
              <a:r>
                <a:rPr lang="en-US" altLang="ja-JP" sz="1350" dirty="0">
                  <a:solidFill>
                    <a:srgbClr val="000000"/>
                  </a:solidFill>
                  <a:ea typeface="ＭＳ Ｐゴシック" pitchFamily="50" charset="-128"/>
                </a:rPr>
                <a:t>)</a:t>
              </a:r>
              <a:endParaRPr lang="ja-JP" altLang="en-US" sz="1350" dirty="0">
                <a:solidFill>
                  <a:srgbClr val="000000"/>
                </a:solidFill>
                <a:ea typeface="ＭＳ Ｐゴシック" pitchFamily="50" charset="-128"/>
              </a:endParaRPr>
            </a:p>
          </p:txBody>
        </p:sp>
        <p:sp>
          <p:nvSpPr>
            <p:cNvPr id="11" name="角丸四角形 10"/>
            <p:cNvSpPr>
              <a:spLocks noChangeArrowheads="1"/>
            </p:cNvSpPr>
            <p:nvPr/>
          </p:nvSpPr>
          <p:spPr bwMode="auto">
            <a:xfrm>
              <a:off x="1925707" y="2672916"/>
              <a:ext cx="2268252" cy="378042"/>
            </a:xfrm>
            <a:prstGeom prst="roundRect">
              <a:avLst>
                <a:gd name="adj" fmla="val 18317"/>
              </a:avLst>
            </a:prstGeom>
            <a:gradFill rotWithShape="1">
              <a:gsLst>
                <a:gs pos="0">
                  <a:srgbClr val="FFEBDB"/>
                </a:gs>
                <a:gs pos="64999">
                  <a:srgbClr val="FFD0AA"/>
                </a:gs>
                <a:gs pos="100000">
                  <a:srgbClr val="FFBE86"/>
                </a:gs>
              </a:gsLst>
              <a:lin ang="5400000" scaled="1"/>
            </a:gradFill>
            <a:ln w="9525">
              <a:solidFill>
                <a:srgbClr val="F69240"/>
              </a:solidFill>
              <a:round/>
              <a:headEnd/>
              <a:tailEnd/>
            </a:ln>
            <a:effectLst>
              <a:outerShdw dist="20000" dir="5400000" rotWithShape="0">
                <a:srgbClr val="808080">
                  <a:alpha val="37999"/>
                </a:srgbClr>
              </a:outerShdw>
            </a:effectLst>
          </p:spPr>
          <p:txBody>
            <a:bodyPr anchor="ctr"/>
            <a:lstStyle/>
            <a:p>
              <a:pPr algn="ctr">
                <a:defRPr/>
              </a:pPr>
              <a:r>
                <a:rPr lang="ja-JP" altLang="en-US" sz="1350" dirty="0">
                  <a:solidFill>
                    <a:srgbClr val="000000"/>
                  </a:solidFill>
                  <a:ea typeface="ＭＳ Ｐゴシック" pitchFamily="50" charset="-128"/>
                </a:rPr>
                <a:t>事務局会議</a:t>
              </a:r>
              <a:r>
                <a:rPr lang="en-US" altLang="ja-JP" sz="1350" dirty="0">
                  <a:solidFill>
                    <a:srgbClr val="000000"/>
                  </a:solidFill>
                  <a:ea typeface="ＭＳ Ｐゴシック" pitchFamily="50" charset="-128"/>
                </a:rPr>
                <a:t>(</a:t>
              </a:r>
              <a:r>
                <a:rPr lang="ja-JP" altLang="en-US" sz="1350" dirty="0">
                  <a:solidFill>
                    <a:srgbClr val="000000"/>
                  </a:solidFill>
                  <a:ea typeface="ＭＳ Ｐゴシック" pitchFamily="50" charset="-128"/>
                </a:rPr>
                <a:t>調整機能</a:t>
              </a:r>
              <a:r>
                <a:rPr lang="en-US" altLang="ja-JP" sz="1350" dirty="0">
                  <a:solidFill>
                    <a:srgbClr val="000000"/>
                  </a:solidFill>
                  <a:ea typeface="ＭＳ Ｐゴシック" pitchFamily="50" charset="-128"/>
                </a:rPr>
                <a:t>)</a:t>
              </a:r>
              <a:r>
                <a:rPr lang="ja-JP" altLang="en-US" sz="1350" dirty="0">
                  <a:solidFill>
                    <a:srgbClr val="000000"/>
                  </a:solidFill>
                  <a:ea typeface="ＭＳ Ｐゴシック" pitchFamily="50" charset="-128"/>
                </a:rPr>
                <a:t>　</a:t>
              </a:r>
            </a:p>
          </p:txBody>
        </p:sp>
        <p:grpSp>
          <p:nvGrpSpPr>
            <p:cNvPr id="3" name="グループ化 27"/>
            <p:cNvGrpSpPr>
              <a:grpSpLocks/>
            </p:cNvGrpSpPr>
            <p:nvPr/>
          </p:nvGrpSpPr>
          <p:grpSpPr bwMode="auto">
            <a:xfrm>
              <a:off x="1277634" y="5211199"/>
              <a:ext cx="4071938" cy="482203"/>
              <a:chOff x="214282" y="5715016"/>
              <a:chExt cx="5429288" cy="642942"/>
            </a:xfrm>
          </p:grpSpPr>
          <p:sp>
            <p:nvSpPr>
              <p:cNvPr id="20" name="角丸四角形 19"/>
              <p:cNvSpPr>
                <a:spLocks noChangeArrowheads="1"/>
              </p:cNvSpPr>
              <p:nvPr/>
            </p:nvSpPr>
            <p:spPr bwMode="auto">
              <a:xfrm>
                <a:off x="2143107" y="5715016"/>
                <a:ext cx="3500463" cy="642942"/>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anchor="ctr"/>
              <a:lstStyle/>
              <a:p>
                <a:pPr algn="ctr">
                  <a:defRPr/>
                </a:pPr>
                <a:r>
                  <a:rPr lang="ja-JP" altLang="en-US" sz="1500" dirty="0">
                    <a:solidFill>
                      <a:srgbClr val="FFFFFF"/>
                    </a:solidFill>
                    <a:ea typeface="ＭＳ Ｐゴシック" pitchFamily="50" charset="-128"/>
                  </a:rPr>
                  <a:t>相談支援・個別支援会議</a:t>
                </a:r>
              </a:p>
            </p:txBody>
          </p:sp>
          <p:sp>
            <p:nvSpPr>
              <p:cNvPr id="21" name="角丸四角形 20"/>
              <p:cNvSpPr/>
              <p:nvPr/>
            </p:nvSpPr>
            <p:spPr>
              <a:xfrm>
                <a:off x="214282" y="5715016"/>
                <a:ext cx="785818" cy="642942"/>
              </a:xfrm>
              <a:prstGeom prst="roundRect">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r>
                  <a:rPr lang="ja-JP" altLang="en-US" sz="900">
                    <a:solidFill>
                      <a:srgbClr val="FFFFFF"/>
                    </a:solidFill>
                  </a:rPr>
                  <a:t>在宅福祉相談室</a:t>
                </a:r>
              </a:p>
            </p:txBody>
          </p:sp>
          <p:sp>
            <p:nvSpPr>
              <p:cNvPr id="22" name="角丸四角形 21"/>
              <p:cNvSpPr/>
              <p:nvPr/>
            </p:nvSpPr>
            <p:spPr>
              <a:xfrm>
                <a:off x="928662" y="5715016"/>
                <a:ext cx="785818" cy="642942"/>
              </a:xfrm>
              <a:prstGeom prst="roundRect">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r>
                  <a:rPr lang="ja-JP" altLang="en-US" sz="900">
                    <a:solidFill>
                      <a:srgbClr val="FFFFFF"/>
                    </a:solidFill>
                  </a:rPr>
                  <a:t>障害福祉課</a:t>
                </a:r>
              </a:p>
            </p:txBody>
          </p:sp>
          <p:sp>
            <p:nvSpPr>
              <p:cNvPr id="23" name="角丸四角形 22"/>
              <p:cNvSpPr/>
              <p:nvPr/>
            </p:nvSpPr>
            <p:spPr>
              <a:xfrm>
                <a:off x="1643042" y="5715016"/>
                <a:ext cx="785818" cy="642942"/>
              </a:xfrm>
              <a:prstGeom prst="roundRect">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r>
                  <a:rPr lang="ja-JP" altLang="en-US" sz="900">
                    <a:solidFill>
                      <a:srgbClr val="FFFFFF"/>
                    </a:solidFill>
                  </a:rPr>
                  <a:t>関係機関</a:t>
                </a:r>
              </a:p>
            </p:txBody>
          </p:sp>
        </p:grpSp>
        <p:grpSp>
          <p:nvGrpSpPr>
            <p:cNvPr id="4" name="グループ化 35"/>
            <p:cNvGrpSpPr>
              <a:grpSpLocks/>
            </p:cNvGrpSpPr>
            <p:nvPr/>
          </p:nvGrpSpPr>
          <p:grpSpPr bwMode="auto">
            <a:xfrm>
              <a:off x="4788025" y="2078851"/>
              <a:ext cx="696515" cy="1782197"/>
              <a:chOff x="2198016" y="5517247"/>
              <a:chExt cx="928688" cy="2000264"/>
            </a:xfrm>
          </p:grpSpPr>
          <p:sp>
            <p:nvSpPr>
              <p:cNvPr id="24" name="上矢印 23"/>
              <p:cNvSpPr>
                <a:spLocks noChangeArrowheads="1"/>
              </p:cNvSpPr>
              <p:nvPr/>
            </p:nvSpPr>
            <p:spPr bwMode="auto">
              <a:xfrm>
                <a:off x="2198016" y="5517247"/>
                <a:ext cx="928688" cy="2000264"/>
              </a:xfrm>
              <a:prstGeom prst="upArrow">
                <a:avLst>
                  <a:gd name="adj1" fmla="val 50000"/>
                  <a:gd name="adj2" fmla="val 49997"/>
                </a:avLst>
              </a:prstGeom>
              <a:gradFill rotWithShape="1">
                <a:gsLst>
                  <a:gs pos="0">
                    <a:srgbClr val="F5FFE6"/>
                  </a:gs>
                  <a:gs pos="64999">
                    <a:srgbClr val="E4FDC2"/>
                  </a:gs>
                  <a:gs pos="100000">
                    <a:srgbClr val="DAFDA7"/>
                  </a:gs>
                </a:gsLst>
                <a:lin ang="5400000" scaled="1"/>
              </a:gradFill>
              <a:ln w="9525">
                <a:solidFill>
                  <a:srgbClr val="98B954"/>
                </a:solidFill>
                <a:miter lim="800000"/>
                <a:headEnd/>
                <a:tailEnd/>
              </a:ln>
              <a:effectLst>
                <a:outerShdw dist="20000" dir="5400000" rotWithShape="0">
                  <a:srgbClr val="808080">
                    <a:alpha val="37999"/>
                  </a:srgbClr>
                </a:outerShdw>
              </a:effectLst>
            </p:spPr>
            <p:txBody>
              <a:bodyPr anchor="ctr"/>
              <a:lstStyle/>
              <a:p>
                <a:pPr algn="ctr">
                  <a:defRPr/>
                </a:pPr>
                <a:endParaRPr lang="ja-JP" altLang="en-US" sz="788" dirty="0">
                  <a:solidFill>
                    <a:schemeClr val="dk1"/>
                  </a:solidFill>
                </a:endParaRPr>
              </a:p>
            </p:txBody>
          </p:sp>
          <p:sp>
            <p:nvSpPr>
              <p:cNvPr id="29" name="テキスト ボックス 28"/>
              <p:cNvSpPr txBox="1"/>
              <p:nvPr/>
            </p:nvSpPr>
            <p:spPr>
              <a:xfrm>
                <a:off x="2424492" y="5733272"/>
                <a:ext cx="430887" cy="1714512"/>
              </a:xfrm>
              <a:prstGeom prst="rect">
                <a:avLst/>
              </a:prstGeom>
              <a:ln>
                <a:noFill/>
              </a:ln>
            </p:spPr>
            <p:style>
              <a:lnRef idx="1">
                <a:schemeClr val="accent3"/>
              </a:lnRef>
              <a:fillRef idx="2">
                <a:schemeClr val="accent3"/>
              </a:fillRef>
              <a:effectRef idx="1">
                <a:schemeClr val="accent3"/>
              </a:effectRef>
              <a:fontRef idx="minor">
                <a:schemeClr val="dk1"/>
              </a:fontRef>
            </p:style>
            <p:txBody>
              <a:bodyPr vert="eaVert">
                <a:spAutoFit/>
              </a:bodyPr>
              <a:lstStyle/>
              <a:p>
                <a:pPr>
                  <a:defRPr/>
                </a:pPr>
                <a:r>
                  <a:rPr lang="ja-JP" altLang="en-US" sz="900" dirty="0">
                    <a:ln w="18000">
                      <a:solidFill>
                        <a:schemeClr val="accent2">
                          <a:satMod val="140000"/>
                        </a:schemeClr>
                      </a:solidFill>
                      <a:prstDash val="solid"/>
                      <a:miter lim="800000"/>
                    </a:ln>
                    <a:noFill/>
                  </a:rPr>
                  <a:t>ニーズ　・　課題等　報告</a:t>
                </a:r>
              </a:p>
            </p:txBody>
          </p:sp>
        </p:grpSp>
        <p:grpSp>
          <p:nvGrpSpPr>
            <p:cNvPr id="5" name="グループ化 52"/>
            <p:cNvGrpSpPr>
              <a:grpSpLocks/>
            </p:cNvGrpSpPr>
            <p:nvPr/>
          </p:nvGrpSpPr>
          <p:grpSpPr bwMode="auto">
            <a:xfrm>
              <a:off x="5490102" y="4185085"/>
              <a:ext cx="2357438" cy="750094"/>
              <a:chOff x="5929883" y="4000500"/>
              <a:chExt cx="3143250" cy="1000125"/>
            </a:xfrm>
          </p:grpSpPr>
          <p:sp>
            <p:nvSpPr>
              <p:cNvPr id="34" name="線吹き出し 1 (枠付き) 33"/>
              <p:cNvSpPr>
                <a:spLocks/>
              </p:cNvSpPr>
              <p:nvPr/>
            </p:nvSpPr>
            <p:spPr bwMode="auto">
              <a:xfrm>
                <a:off x="5929883" y="4000500"/>
                <a:ext cx="3143250" cy="1000125"/>
              </a:xfrm>
              <a:prstGeom prst="borderCallout1">
                <a:avLst>
                  <a:gd name="adj1" fmla="val 15090"/>
                  <a:gd name="adj2" fmla="val -2052"/>
                  <a:gd name="adj3" fmla="val -9291"/>
                  <a:gd name="adj4" fmla="val -23512"/>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type="triangle" w="med" len="med"/>
              </a:ln>
              <a:effectLst>
                <a:outerShdw dist="20000" dir="5400000" rotWithShape="0">
                  <a:srgbClr val="808080">
                    <a:alpha val="37999"/>
                  </a:srgbClr>
                </a:outerShdw>
              </a:effectLst>
            </p:spPr>
            <p:txBody>
              <a:bodyPr anchor="ctr"/>
              <a:lstStyle/>
              <a:p>
                <a:pPr>
                  <a:defRPr/>
                </a:pPr>
                <a:r>
                  <a:rPr lang="ja-JP" altLang="en-US" sz="750" b="1" dirty="0">
                    <a:solidFill>
                      <a:srgbClr val="000000"/>
                    </a:solidFill>
                    <a:ea typeface="ＭＳ Ｐゴシック" pitchFamily="50" charset="-128"/>
                  </a:rPr>
                  <a:t>障害別連絡会（年数回）</a:t>
                </a:r>
                <a:endParaRPr lang="en-US" altLang="ja-JP" sz="750" b="1" dirty="0">
                  <a:solidFill>
                    <a:srgbClr val="000000"/>
                  </a:solidFill>
                  <a:ea typeface="ＭＳ Ｐゴシック" pitchFamily="50" charset="-128"/>
                </a:endParaRPr>
              </a:p>
              <a:p>
                <a:pPr>
                  <a:defRPr/>
                </a:pPr>
                <a:r>
                  <a:rPr lang="ja-JP" altLang="en-US" sz="750" dirty="0">
                    <a:solidFill>
                      <a:srgbClr val="000000"/>
                    </a:solidFill>
                    <a:ea typeface="ＭＳ Ｐゴシック" pitchFamily="50" charset="-128"/>
                  </a:rPr>
                  <a:t>・専門機関・事業所間の連携</a:t>
                </a:r>
                <a:endParaRPr lang="en-US" altLang="ja-JP" sz="750" dirty="0">
                  <a:solidFill>
                    <a:srgbClr val="000000"/>
                  </a:solidFill>
                  <a:ea typeface="ＭＳ Ｐゴシック" pitchFamily="50" charset="-128"/>
                </a:endParaRPr>
              </a:p>
              <a:p>
                <a:pPr>
                  <a:defRPr/>
                </a:pPr>
                <a:r>
                  <a:rPr lang="ja-JP" altLang="en-US" sz="750" dirty="0">
                    <a:solidFill>
                      <a:srgbClr val="000000"/>
                    </a:solidFill>
                    <a:ea typeface="ＭＳ Ｐゴシック" pitchFamily="50" charset="-128"/>
                  </a:rPr>
                  <a:t>・</a:t>
                </a:r>
                <a:r>
                  <a:rPr lang="ja-JP" altLang="en-US" sz="750" b="1" dirty="0">
                    <a:solidFill>
                      <a:srgbClr val="FF0000"/>
                    </a:solidFill>
                    <a:ea typeface="ＭＳ Ｐゴシック" pitchFamily="50" charset="-128"/>
                  </a:rPr>
                  <a:t>生きた情報の共有・把握</a:t>
                </a:r>
                <a:endParaRPr lang="en-US" altLang="ja-JP" sz="750" b="1" dirty="0">
                  <a:solidFill>
                    <a:srgbClr val="FF0000"/>
                  </a:solidFill>
                  <a:ea typeface="ＭＳ Ｐゴシック" pitchFamily="50" charset="-128"/>
                </a:endParaRPr>
              </a:p>
              <a:p>
                <a:pPr>
                  <a:defRPr/>
                </a:pPr>
                <a:r>
                  <a:rPr lang="ja-JP" altLang="en-US" sz="750" dirty="0">
                    <a:solidFill>
                      <a:srgbClr val="000000"/>
                    </a:solidFill>
                    <a:ea typeface="ＭＳ Ｐゴシック" pitchFamily="50" charset="-128"/>
                  </a:rPr>
                  <a:t>・個別支援会議の協力</a:t>
                </a:r>
                <a:endParaRPr lang="en-US" altLang="ja-JP" sz="750" dirty="0">
                  <a:solidFill>
                    <a:srgbClr val="000000"/>
                  </a:solidFill>
                  <a:ea typeface="ＭＳ Ｐゴシック" pitchFamily="50" charset="-128"/>
                </a:endParaRPr>
              </a:p>
              <a:p>
                <a:pPr>
                  <a:defRPr/>
                </a:pPr>
                <a:r>
                  <a:rPr lang="ja-JP" altLang="en-US" sz="750" dirty="0">
                    <a:solidFill>
                      <a:srgbClr val="000000"/>
                    </a:solidFill>
                    <a:ea typeface="ＭＳ Ｐゴシック" pitchFamily="50" charset="-128"/>
                  </a:rPr>
                  <a:t>・</a:t>
                </a:r>
                <a:r>
                  <a:rPr lang="ja-JP" altLang="en-US" sz="750" dirty="0">
                    <a:solidFill>
                      <a:srgbClr val="FF0000"/>
                    </a:solidFill>
                    <a:ea typeface="ＭＳ Ｐゴシック" pitchFamily="50" charset="-128"/>
                  </a:rPr>
                  <a:t>障害等固有の課題の把</a:t>
                </a:r>
                <a:r>
                  <a:rPr lang="ja-JP" altLang="en-US" sz="750" dirty="0">
                    <a:solidFill>
                      <a:srgbClr val="000000"/>
                    </a:solidFill>
                    <a:ea typeface="ＭＳ Ｐゴシック" pitchFamily="50" charset="-128"/>
                  </a:rPr>
                  <a:t>握</a:t>
                </a:r>
                <a:endParaRPr lang="en-US" altLang="ja-JP" sz="750" dirty="0">
                  <a:solidFill>
                    <a:srgbClr val="000000"/>
                  </a:solidFill>
                  <a:ea typeface="ＭＳ Ｐゴシック" pitchFamily="50" charset="-128"/>
                </a:endParaRPr>
              </a:p>
              <a:p>
                <a:pPr>
                  <a:defRPr/>
                </a:pPr>
                <a:r>
                  <a:rPr lang="ja-JP" altLang="en-US" sz="750" dirty="0">
                    <a:solidFill>
                      <a:srgbClr val="000000"/>
                    </a:solidFill>
                    <a:ea typeface="ＭＳ Ｐゴシック" pitchFamily="50" charset="-128"/>
                  </a:rPr>
                  <a:t>・その他</a:t>
                </a:r>
                <a:endParaRPr lang="en-US" altLang="ja-JP" sz="750" dirty="0">
                  <a:solidFill>
                    <a:srgbClr val="000000"/>
                  </a:solidFill>
                  <a:ea typeface="ＭＳ Ｐゴシック" pitchFamily="50" charset="-128"/>
                </a:endParaRPr>
              </a:p>
            </p:txBody>
          </p:sp>
          <p:sp>
            <p:nvSpPr>
              <p:cNvPr id="42" name="角丸四角形 41"/>
              <p:cNvSpPr/>
              <p:nvPr/>
            </p:nvSpPr>
            <p:spPr>
              <a:xfrm>
                <a:off x="7802091" y="4288532"/>
                <a:ext cx="1071562" cy="428625"/>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750" dirty="0">
                    <a:solidFill>
                      <a:srgbClr val="000000"/>
                    </a:solidFill>
                  </a:rPr>
                  <a:t>地域の連携</a:t>
                </a:r>
                <a:endParaRPr lang="en-US" altLang="ja-JP" sz="750" dirty="0">
                  <a:solidFill>
                    <a:srgbClr val="000000"/>
                  </a:solidFill>
                </a:endParaRPr>
              </a:p>
            </p:txBody>
          </p:sp>
        </p:grpSp>
        <p:grpSp>
          <p:nvGrpSpPr>
            <p:cNvPr id="6" name="グループ化 53"/>
            <p:cNvGrpSpPr>
              <a:grpSpLocks/>
            </p:cNvGrpSpPr>
            <p:nvPr/>
          </p:nvGrpSpPr>
          <p:grpSpPr bwMode="auto">
            <a:xfrm>
              <a:off x="5490102" y="2402887"/>
              <a:ext cx="2357438" cy="803672"/>
              <a:chOff x="5857875" y="2571750"/>
              <a:chExt cx="3143250" cy="1071563"/>
            </a:xfrm>
          </p:grpSpPr>
          <p:sp>
            <p:nvSpPr>
              <p:cNvPr id="37" name="線吹き出し 1 (枠付き) 36"/>
              <p:cNvSpPr>
                <a:spLocks/>
              </p:cNvSpPr>
              <p:nvPr/>
            </p:nvSpPr>
            <p:spPr bwMode="auto">
              <a:xfrm>
                <a:off x="5857875" y="2571750"/>
                <a:ext cx="3143250" cy="1071563"/>
              </a:xfrm>
              <a:prstGeom prst="borderCallout1">
                <a:avLst>
                  <a:gd name="adj1" fmla="val 77047"/>
                  <a:gd name="adj2" fmla="val -1281"/>
                  <a:gd name="adj3" fmla="val 64596"/>
                  <a:gd name="adj4" fmla="val -32914"/>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type="triangle" w="med" len="med"/>
              </a:ln>
              <a:effectLst>
                <a:outerShdw dist="20000" dir="5400000" rotWithShape="0">
                  <a:srgbClr val="808080">
                    <a:alpha val="37999"/>
                  </a:srgbClr>
                </a:outerShdw>
              </a:effectLst>
            </p:spPr>
            <p:txBody>
              <a:bodyPr anchor="ctr"/>
              <a:lstStyle/>
              <a:p>
                <a:pPr>
                  <a:defRPr/>
                </a:pPr>
                <a:r>
                  <a:rPr lang="ja-JP" altLang="en-US" sz="750" b="1" dirty="0">
                    <a:ea typeface="ＭＳ Ｐゴシック" pitchFamily="50" charset="-128"/>
                  </a:rPr>
                  <a:t>事務局会議（３回</a:t>
                </a:r>
                <a:r>
                  <a:rPr lang="en-US" altLang="ja-JP" sz="750" b="1" dirty="0">
                    <a:ea typeface="ＭＳ Ｐゴシック" pitchFamily="50" charset="-128"/>
                  </a:rPr>
                  <a:t>/</a:t>
                </a:r>
                <a:r>
                  <a:rPr lang="ja-JP" altLang="en-US" sz="750" b="1" dirty="0">
                    <a:ea typeface="ＭＳ Ｐゴシック" pitchFamily="50" charset="-128"/>
                  </a:rPr>
                  <a:t>年）</a:t>
                </a:r>
                <a:endParaRPr lang="en-US" altLang="ja-JP" sz="750" dirty="0">
                  <a:ea typeface="ＭＳ Ｐゴシック" pitchFamily="50" charset="-128"/>
                </a:endParaRPr>
              </a:p>
              <a:p>
                <a:pPr>
                  <a:defRPr/>
                </a:pPr>
                <a:r>
                  <a:rPr lang="ja-JP" altLang="en-US" sz="750" dirty="0">
                    <a:ea typeface="ＭＳ Ｐゴシック" pitchFamily="50" charset="-128"/>
                  </a:rPr>
                  <a:t>・協議会の全体把握・調整機能</a:t>
                </a:r>
                <a:endParaRPr lang="en-US" altLang="ja-JP" sz="750" dirty="0">
                  <a:ea typeface="ＭＳ Ｐゴシック" pitchFamily="50" charset="-128"/>
                </a:endParaRPr>
              </a:p>
              <a:p>
                <a:pPr>
                  <a:defRPr/>
                </a:pPr>
                <a:r>
                  <a:rPr lang="ja-JP" altLang="en-US" sz="750" dirty="0">
                    <a:ea typeface="ＭＳ Ｐゴシック" pitchFamily="50" charset="-128"/>
                  </a:rPr>
                  <a:t>・協議会・全体会の準備</a:t>
                </a:r>
                <a:endParaRPr lang="en-US" altLang="ja-JP" sz="750" dirty="0">
                  <a:ea typeface="ＭＳ Ｐゴシック" pitchFamily="50" charset="-128"/>
                </a:endParaRPr>
              </a:p>
              <a:p>
                <a:pPr>
                  <a:defRPr/>
                </a:pPr>
                <a:r>
                  <a:rPr lang="ja-JP" altLang="en-US" sz="750" dirty="0">
                    <a:ea typeface="ＭＳ Ｐゴシック" pitchFamily="50" charset="-128"/>
                  </a:rPr>
                  <a:t>・協議会のエンジン・情報整理</a:t>
                </a:r>
                <a:endParaRPr lang="en-US" altLang="ja-JP" sz="750" dirty="0">
                  <a:ea typeface="ＭＳ Ｐゴシック" pitchFamily="50" charset="-128"/>
                </a:endParaRPr>
              </a:p>
              <a:p>
                <a:pPr>
                  <a:defRPr/>
                </a:pPr>
                <a:r>
                  <a:rPr lang="ja-JP" altLang="en-US" sz="750" dirty="0">
                    <a:ea typeface="ＭＳ Ｐゴシック" pitchFamily="50" charset="-128"/>
                  </a:rPr>
                  <a:t>・その他</a:t>
                </a:r>
                <a:endParaRPr lang="en-US" altLang="ja-JP" sz="750" dirty="0">
                  <a:ea typeface="ＭＳ Ｐゴシック" pitchFamily="50" charset="-128"/>
                </a:endParaRPr>
              </a:p>
            </p:txBody>
          </p:sp>
          <p:sp>
            <p:nvSpPr>
              <p:cNvPr id="43" name="角丸四角形 42"/>
              <p:cNvSpPr/>
              <p:nvPr/>
            </p:nvSpPr>
            <p:spPr>
              <a:xfrm>
                <a:off x="7715250" y="3000375"/>
                <a:ext cx="1071563" cy="428625"/>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750" dirty="0">
                    <a:solidFill>
                      <a:schemeClr val="tx1"/>
                    </a:solidFill>
                  </a:rPr>
                  <a:t>地域の柱づくり</a:t>
                </a:r>
              </a:p>
            </p:txBody>
          </p:sp>
        </p:grpSp>
        <p:grpSp>
          <p:nvGrpSpPr>
            <p:cNvPr id="7" name="グループ化 54"/>
            <p:cNvGrpSpPr>
              <a:grpSpLocks/>
            </p:cNvGrpSpPr>
            <p:nvPr/>
          </p:nvGrpSpPr>
          <p:grpSpPr bwMode="auto">
            <a:xfrm>
              <a:off x="5490102" y="1538791"/>
              <a:ext cx="2357438" cy="750094"/>
              <a:chOff x="5857875" y="1142430"/>
              <a:chExt cx="3143250" cy="1000125"/>
            </a:xfrm>
          </p:grpSpPr>
          <p:sp>
            <p:nvSpPr>
              <p:cNvPr id="40" name="線吹き出し 1 (枠付き) 39"/>
              <p:cNvSpPr>
                <a:spLocks/>
              </p:cNvSpPr>
              <p:nvPr/>
            </p:nvSpPr>
            <p:spPr bwMode="auto">
              <a:xfrm>
                <a:off x="5857875" y="1142430"/>
                <a:ext cx="3143250" cy="1000125"/>
              </a:xfrm>
              <a:prstGeom prst="borderCallout1">
                <a:avLst>
                  <a:gd name="adj1" fmla="val 42286"/>
                  <a:gd name="adj2" fmla="val -2433"/>
                  <a:gd name="adj3" fmla="val 74159"/>
                  <a:gd name="adj4" fmla="val -48360"/>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type="triangle" w="med" len="med"/>
              </a:ln>
              <a:effectLst>
                <a:outerShdw dist="20000" dir="5400000" rotWithShape="0">
                  <a:srgbClr val="808080">
                    <a:alpha val="37999"/>
                  </a:srgbClr>
                </a:outerShdw>
              </a:effectLst>
            </p:spPr>
            <p:txBody>
              <a:bodyPr anchor="ctr"/>
              <a:lstStyle/>
              <a:p>
                <a:pPr>
                  <a:defRPr/>
                </a:pPr>
                <a:r>
                  <a:rPr lang="ja-JP" altLang="en-US" sz="750" b="1" dirty="0">
                    <a:solidFill>
                      <a:srgbClr val="000000"/>
                    </a:solidFill>
                    <a:ea typeface="ＭＳ Ｐゴシック" pitchFamily="50" charset="-128"/>
                  </a:rPr>
                  <a:t>全体会議（２回</a:t>
                </a:r>
                <a:r>
                  <a:rPr lang="en-US" altLang="ja-JP" sz="750" b="1" dirty="0">
                    <a:solidFill>
                      <a:srgbClr val="000000"/>
                    </a:solidFill>
                    <a:ea typeface="ＭＳ Ｐゴシック" pitchFamily="50" charset="-128"/>
                  </a:rPr>
                  <a:t>/</a:t>
                </a:r>
                <a:r>
                  <a:rPr lang="ja-JP" altLang="en-US" sz="750" b="1" dirty="0">
                    <a:solidFill>
                      <a:srgbClr val="000000"/>
                    </a:solidFill>
                    <a:ea typeface="ＭＳ Ｐゴシック" pitchFamily="50" charset="-128"/>
                  </a:rPr>
                  <a:t>年）</a:t>
                </a:r>
                <a:endParaRPr lang="en-US" altLang="ja-JP" sz="750" b="1" dirty="0">
                  <a:solidFill>
                    <a:srgbClr val="000000"/>
                  </a:solidFill>
                  <a:ea typeface="ＭＳ Ｐゴシック" pitchFamily="50" charset="-128"/>
                </a:endParaRPr>
              </a:p>
              <a:p>
                <a:pPr>
                  <a:defRPr/>
                </a:pPr>
                <a:r>
                  <a:rPr lang="ja-JP" altLang="en-US" sz="750" dirty="0">
                    <a:solidFill>
                      <a:srgbClr val="000000"/>
                    </a:solidFill>
                    <a:ea typeface="ＭＳ Ｐゴシック" pitchFamily="50" charset="-128"/>
                  </a:rPr>
                  <a:t>・綾瀬市民のための支援をつくり出す</a:t>
                </a:r>
                <a:endParaRPr lang="en-US" altLang="ja-JP" sz="750" dirty="0">
                  <a:solidFill>
                    <a:srgbClr val="000000"/>
                  </a:solidFill>
                  <a:ea typeface="ＭＳ Ｐゴシック" pitchFamily="50" charset="-128"/>
                </a:endParaRPr>
              </a:p>
              <a:p>
                <a:pPr>
                  <a:defRPr/>
                </a:pPr>
                <a:r>
                  <a:rPr lang="ja-JP" altLang="en-US" sz="750" dirty="0">
                    <a:solidFill>
                      <a:srgbClr val="000000"/>
                    </a:solidFill>
                    <a:ea typeface="ＭＳ Ｐゴシック" pitchFamily="50" charset="-128"/>
                  </a:rPr>
                  <a:t>・相談支援体制の評価</a:t>
                </a:r>
                <a:endParaRPr lang="en-US" altLang="ja-JP" sz="750" dirty="0">
                  <a:solidFill>
                    <a:srgbClr val="000000"/>
                  </a:solidFill>
                  <a:ea typeface="ＭＳ Ｐゴシック" pitchFamily="50" charset="-128"/>
                </a:endParaRPr>
              </a:p>
              <a:p>
                <a:pPr>
                  <a:defRPr/>
                </a:pPr>
                <a:r>
                  <a:rPr lang="ja-JP" altLang="en-US" sz="750" dirty="0">
                    <a:solidFill>
                      <a:srgbClr val="000000"/>
                    </a:solidFill>
                    <a:ea typeface="ＭＳ Ｐゴシック" pitchFamily="50" charset="-128"/>
                  </a:rPr>
                  <a:t>・障害福祉計画の検討</a:t>
                </a:r>
                <a:endParaRPr lang="en-US" altLang="ja-JP" sz="750" dirty="0">
                  <a:solidFill>
                    <a:srgbClr val="000000"/>
                  </a:solidFill>
                  <a:ea typeface="ＭＳ Ｐゴシック" pitchFamily="50" charset="-128"/>
                </a:endParaRPr>
              </a:p>
              <a:p>
                <a:pPr>
                  <a:defRPr/>
                </a:pPr>
                <a:r>
                  <a:rPr lang="ja-JP" altLang="en-US" sz="750" dirty="0">
                    <a:solidFill>
                      <a:srgbClr val="000000"/>
                    </a:solidFill>
                    <a:ea typeface="ＭＳ Ｐゴシック" pitchFamily="50" charset="-128"/>
                  </a:rPr>
                  <a:t>・地域関係者のネットワーク構築</a:t>
                </a:r>
              </a:p>
            </p:txBody>
          </p:sp>
          <p:sp>
            <p:nvSpPr>
              <p:cNvPr id="44" name="角丸四角形 43"/>
              <p:cNvSpPr/>
              <p:nvPr/>
            </p:nvSpPr>
            <p:spPr>
              <a:xfrm>
                <a:off x="7715250" y="1571625"/>
                <a:ext cx="1071563" cy="428625"/>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750">
                    <a:solidFill>
                      <a:srgbClr val="000000"/>
                    </a:solidFill>
                  </a:rPr>
                  <a:t>地域の実現</a:t>
                </a:r>
              </a:p>
            </p:txBody>
          </p:sp>
        </p:grpSp>
        <p:grpSp>
          <p:nvGrpSpPr>
            <p:cNvPr id="8" name="グループ化 51"/>
            <p:cNvGrpSpPr>
              <a:grpSpLocks/>
            </p:cNvGrpSpPr>
            <p:nvPr/>
          </p:nvGrpSpPr>
          <p:grpSpPr bwMode="auto">
            <a:xfrm>
              <a:off x="5490102" y="5049181"/>
              <a:ext cx="2357438" cy="750094"/>
              <a:chOff x="5857875" y="5357813"/>
              <a:chExt cx="3143250" cy="1000125"/>
            </a:xfrm>
          </p:grpSpPr>
          <p:sp>
            <p:nvSpPr>
              <p:cNvPr id="45" name="線吹き出し 1 (枠付き) 44"/>
              <p:cNvSpPr>
                <a:spLocks/>
              </p:cNvSpPr>
              <p:nvPr/>
            </p:nvSpPr>
            <p:spPr bwMode="auto">
              <a:xfrm>
                <a:off x="5857875" y="5357813"/>
                <a:ext cx="3143250" cy="1000125"/>
              </a:xfrm>
              <a:prstGeom prst="borderCallout1">
                <a:avLst>
                  <a:gd name="adj1" fmla="val 36778"/>
                  <a:gd name="adj2" fmla="val -3417"/>
                  <a:gd name="adj3" fmla="val 57130"/>
                  <a:gd name="adj4" fmla="val -14569"/>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type="triangle" w="med" len="med"/>
              </a:ln>
              <a:effectLst>
                <a:outerShdw dist="20000" dir="5400000" rotWithShape="0">
                  <a:srgbClr val="808080">
                    <a:alpha val="37999"/>
                  </a:srgbClr>
                </a:outerShdw>
              </a:effectLst>
            </p:spPr>
            <p:txBody>
              <a:bodyPr/>
              <a:lstStyle/>
              <a:p>
                <a:pPr>
                  <a:defRPr/>
                </a:pPr>
                <a:endParaRPr lang="en-US" altLang="ja-JP" sz="750" dirty="0">
                  <a:solidFill>
                    <a:srgbClr val="000000"/>
                  </a:solidFill>
                  <a:ea typeface="ＭＳ Ｐゴシック" pitchFamily="50" charset="-128"/>
                </a:endParaRPr>
              </a:p>
              <a:p>
                <a:pPr>
                  <a:defRPr/>
                </a:pPr>
                <a:r>
                  <a:rPr lang="ja-JP" altLang="en-US" sz="750" dirty="0">
                    <a:solidFill>
                      <a:srgbClr val="000000"/>
                    </a:solidFill>
                    <a:ea typeface="ＭＳ Ｐゴシック" pitchFamily="50" charset="-128"/>
                  </a:rPr>
                  <a:t>・個別の事例に応じた支援者会議</a:t>
                </a:r>
                <a:endParaRPr lang="en-US" altLang="ja-JP" sz="750" dirty="0">
                  <a:solidFill>
                    <a:srgbClr val="000000"/>
                  </a:solidFill>
                  <a:ea typeface="ＭＳ Ｐゴシック" pitchFamily="50" charset="-128"/>
                </a:endParaRPr>
              </a:p>
              <a:p>
                <a:pPr>
                  <a:defRPr/>
                </a:pPr>
                <a:r>
                  <a:rPr lang="ja-JP" altLang="en-US" sz="750" dirty="0">
                    <a:solidFill>
                      <a:srgbClr val="000000"/>
                    </a:solidFill>
                    <a:ea typeface="ＭＳ Ｐゴシック" pitchFamily="50" charset="-128"/>
                  </a:rPr>
                  <a:t>・サービス事業者・関係機関の参加</a:t>
                </a:r>
                <a:endParaRPr lang="en-US" altLang="ja-JP" sz="750" dirty="0">
                  <a:solidFill>
                    <a:srgbClr val="000000"/>
                  </a:solidFill>
                  <a:ea typeface="ＭＳ Ｐゴシック" pitchFamily="50" charset="-128"/>
                </a:endParaRPr>
              </a:p>
              <a:p>
                <a:pPr>
                  <a:defRPr/>
                </a:pPr>
                <a:r>
                  <a:rPr lang="ja-JP" altLang="en-US" sz="750" dirty="0">
                    <a:solidFill>
                      <a:srgbClr val="000000"/>
                    </a:solidFill>
                    <a:ea typeface="ＭＳ Ｐゴシック" pitchFamily="50" charset="-128"/>
                  </a:rPr>
                  <a:t>・相談支援事業者の参加</a:t>
                </a:r>
                <a:endParaRPr lang="en-US" altLang="ja-JP" sz="750" dirty="0">
                  <a:solidFill>
                    <a:srgbClr val="000000"/>
                  </a:solidFill>
                  <a:ea typeface="ＭＳ Ｐゴシック" pitchFamily="50" charset="-128"/>
                </a:endParaRPr>
              </a:p>
              <a:p>
                <a:pPr>
                  <a:defRPr/>
                </a:pPr>
                <a:r>
                  <a:rPr lang="ja-JP" altLang="en-US" sz="750" dirty="0">
                    <a:solidFill>
                      <a:srgbClr val="000000"/>
                    </a:solidFill>
                    <a:ea typeface="ＭＳ Ｐゴシック" pitchFamily="50" charset="-128"/>
                  </a:rPr>
                  <a:t>・その他</a:t>
                </a:r>
                <a:endParaRPr lang="en-US" altLang="ja-JP" sz="750" dirty="0">
                  <a:solidFill>
                    <a:srgbClr val="000000"/>
                  </a:solidFill>
                  <a:ea typeface="ＭＳ Ｐゴシック" pitchFamily="50" charset="-128"/>
                </a:endParaRPr>
              </a:p>
            </p:txBody>
          </p:sp>
          <p:sp>
            <p:nvSpPr>
              <p:cNvPr id="48" name="角丸四角形 47"/>
              <p:cNvSpPr/>
              <p:nvPr/>
            </p:nvSpPr>
            <p:spPr>
              <a:xfrm>
                <a:off x="7786688" y="5786438"/>
                <a:ext cx="1071562" cy="428625"/>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750">
                    <a:solidFill>
                      <a:srgbClr val="000000"/>
                    </a:solidFill>
                  </a:rPr>
                  <a:t>地域のニーズ</a:t>
                </a:r>
              </a:p>
            </p:txBody>
          </p:sp>
        </p:grpSp>
        <p:sp>
          <p:nvSpPr>
            <p:cNvPr id="38" name="角丸四角形 37"/>
            <p:cNvSpPr>
              <a:spLocks noChangeArrowheads="1"/>
            </p:cNvSpPr>
            <p:nvPr/>
          </p:nvSpPr>
          <p:spPr bwMode="auto">
            <a:xfrm>
              <a:off x="6786246" y="4833157"/>
              <a:ext cx="1071563" cy="321469"/>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anchor="ctr"/>
            <a:lstStyle/>
            <a:p>
              <a:pPr algn="ctr">
                <a:defRPr/>
              </a:pPr>
              <a:r>
                <a:rPr lang="ja-JP" altLang="en-US" sz="750">
                  <a:solidFill>
                    <a:srgbClr val="000000"/>
                  </a:solidFill>
                  <a:ea typeface="ＭＳ Ｐゴシック" pitchFamily="50" charset="-128"/>
                </a:rPr>
                <a:t>ケースワーク会議</a:t>
              </a:r>
            </a:p>
          </p:txBody>
        </p:sp>
        <p:sp>
          <p:nvSpPr>
            <p:cNvPr id="41" name="角丸四角形 40"/>
            <p:cNvSpPr>
              <a:spLocks noChangeArrowheads="1"/>
            </p:cNvSpPr>
            <p:nvPr/>
          </p:nvSpPr>
          <p:spPr bwMode="auto">
            <a:xfrm>
              <a:off x="6732240" y="1430778"/>
              <a:ext cx="1125141" cy="375047"/>
            </a:xfrm>
            <a:prstGeom prst="roundRect">
              <a:avLst>
                <a:gd name="adj" fmla="val 16667"/>
              </a:avLst>
            </a:prstGeom>
            <a:gradFill rotWithShape="1">
              <a:gsLst>
                <a:gs pos="0">
                  <a:srgbClr val="F5FFE6"/>
                </a:gs>
                <a:gs pos="64999">
                  <a:srgbClr val="E4FDC2"/>
                </a:gs>
                <a:gs pos="100000">
                  <a:srgbClr val="DAFDA7"/>
                </a:gs>
              </a:gsLst>
              <a:lin ang="5400000" scaled="1"/>
            </a:gradFill>
            <a:ln w="9525">
              <a:solidFill>
                <a:srgbClr val="98B954"/>
              </a:solidFill>
              <a:round/>
              <a:headEnd/>
              <a:tailEnd/>
            </a:ln>
            <a:effectLst>
              <a:outerShdw dist="20000" dir="5400000" rotWithShape="0">
                <a:srgbClr val="808080">
                  <a:alpha val="37999"/>
                </a:srgbClr>
              </a:outerShdw>
            </a:effectLst>
          </p:spPr>
          <p:txBody>
            <a:bodyPr anchor="ctr"/>
            <a:lstStyle/>
            <a:p>
              <a:pPr algn="ctr">
                <a:defRPr/>
              </a:pPr>
              <a:r>
                <a:rPr lang="ja-JP" altLang="en-US" sz="750">
                  <a:solidFill>
                    <a:srgbClr val="000000"/>
                  </a:solidFill>
                  <a:ea typeface="ＭＳ Ｐゴシック" pitchFamily="50" charset="-128"/>
                </a:rPr>
                <a:t>コミュニティワーク会議</a:t>
              </a:r>
            </a:p>
          </p:txBody>
        </p:sp>
        <p:sp>
          <p:nvSpPr>
            <p:cNvPr id="47" name="角丸四角形 46"/>
            <p:cNvSpPr>
              <a:spLocks noChangeArrowheads="1"/>
            </p:cNvSpPr>
            <p:nvPr/>
          </p:nvSpPr>
          <p:spPr bwMode="auto">
            <a:xfrm>
              <a:off x="2307935" y="4455114"/>
              <a:ext cx="908019" cy="482204"/>
            </a:xfrm>
            <a:prstGeom prst="roundRect">
              <a:avLst>
                <a:gd name="adj" fmla="val 16667"/>
              </a:avLst>
            </a:prstGeom>
            <a:gradFill rotWithShape="1">
              <a:gsLst>
                <a:gs pos="0">
                  <a:srgbClr val="FFE5E5"/>
                </a:gs>
                <a:gs pos="64999">
                  <a:srgbClr val="FFBEBD"/>
                </a:gs>
                <a:gs pos="100000">
                  <a:srgbClr val="FFA2A1"/>
                </a:gs>
              </a:gsLst>
              <a:lin ang="5400000" scaled="1"/>
            </a:gradFill>
            <a:ln w="28575">
              <a:solidFill>
                <a:srgbClr val="BE4B48"/>
              </a:solidFill>
              <a:round/>
              <a:headEnd/>
              <a:tailEnd/>
            </a:ln>
            <a:effectLst>
              <a:outerShdw dist="20000" dir="5400000" rotWithShape="0">
                <a:srgbClr val="808080">
                  <a:alpha val="37999"/>
                </a:srgbClr>
              </a:outerShdw>
            </a:effectLst>
          </p:spPr>
          <p:txBody>
            <a:bodyPr anchor="ctr"/>
            <a:lstStyle/>
            <a:p>
              <a:pPr>
                <a:defRPr/>
              </a:pPr>
              <a:r>
                <a:rPr lang="ja-JP" altLang="en-US" sz="750" dirty="0">
                  <a:solidFill>
                    <a:srgbClr val="000000"/>
                  </a:solidFill>
                  <a:ea typeface="ＭＳ Ｐゴシック" pitchFamily="50" charset="-128"/>
                </a:rPr>
                <a:t>障害福祉計画策定部会</a:t>
              </a:r>
            </a:p>
          </p:txBody>
        </p:sp>
        <p:sp>
          <p:nvSpPr>
            <p:cNvPr id="49" name="下矢印 48"/>
            <p:cNvSpPr>
              <a:spLocks noChangeArrowheads="1"/>
            </p:cNvSpPr>
            <p:nvPr/>
          </p:nvSpPr>
          <p:spPr bwMode="auto">
            <a:xfrm>
              <a:off x="2312305" y="3158971"/>
              <a:ext cx="1071563" cy="270272"/>
            </a:xfrm>
            <a:prstGeom prst="downArrow">
              <a:avLst>
                <a:gd name="adj1" fmla="val 50000"/>
                <a:gd name="adj2" fmla="val 50000"/>
              </a:avLst>
            </a:prstGeom>
            <a:gradFill rotWithShape="1">
              <a:gsLst>
                <a:gs pos="0">
                  <a:srgbClr val="F5FFE6"/>
                </a:gs>
                <a:gs pos="64999">
                  <a:srgbClr val="E4FDC2"/>
                </a:gs>
                <a:gs pos="100000">
                  <a:srgbClr val="DAFDA7"/>
                </a:gs>
              </a:gsLst>
              <a:lin ang="5400000" scaled="1"/>
            </a:gradFill>
            <a:ln w="9525">
              <a:solidFill>
                <a:srgbClr val="98B954"/>
              </a:solidFill>
              <a:miter lim="800000"/>
              <a:headEnd/>
              <a:tailEnd/>
            </a:ln>
            <a:effectLst>
              <a:outerShdw dist="20000" dir="5400000" rotWithShape="0">
                <a:srgbClr val="808080">
                  <a:alpha val="37999"/>
                </a:srgbClr>
              </a:outerShdw>
            </a:effectLst>
          </p:spPr>
          <p:txBody>
            <a:bodyPr anchor="ctr"/>
            <a:lstStyle/>
            <a:p>
              <a:pPr algn="ctr">
                <a:defRPr/>
              </a:pPr>
              <a:r>
                <a:rPr lang="ja-JP" altLang="en-US" sz="1350" dirty="0">
                  <a:solidFill>
                    <a:srgbClr val="000000"/>
                  </a:solidFill>
                  <a:ea typeface="ＭＳ Ｐゴシック" pitchFamily="50" charset="-128"/>
                </a:rPr>
                <a:t>設置</a:t>
              </a:r>
            </a:p>
          </p:txBody>
        </p:sp>
        <p:grpSp>
          <p:nvGrpSpPr>
            <p:cNvPr id="53" name="グループ化 52"/>
            <p:cNvGrpSpPr/>
            <p:nvPr/>
          </p:nvGrpSpPr>
          <p:grpSpPr>
            <a:xfrm>
              <a:off x="1439653" y="3969060"/>
              <a:ext cx="1776301" cy="482204"/>
              <a:chOff x="1403648" y="3933056"/>
              <a:chExt cx="2368401" cy="642938"/>
            </a:xfrm>
          </p:grpSpPr>
          <p:sp>
            <p:nvSpPr>
              <p:cNvPr id="46" name="角丸四角形 45"/>
              <p:cNvSpPr>
                <a:spLocks noChangeArrowheads="1"/>
              </p:cNvSpPr>
              <p:nvPr/>
            </p:nvSpPr>
            <p:spPr bwMode="auto">
              <a:xfrm>
                <a:off x="2987824" y="3933056"/>
                <a:ext cx="784225" cy="642938"/>
              </a:xfrm>
              <a:prstGeom prst="roundRect">
                <a:avLst>
                  <a:gd name="adj" fmla="val 16667"/>
                </a:avLst>
              </a:prstGeom>
              <a:gradFill rotWithShape="1">
                <a:gsLst>
                  <a:gs pos="0">
                    <a:srgbClr val="FFE5E5"/>
                  </a:gs>
                  <a:gs pos="64999">
                    <a:srgbClr val="FFBEBD"/>
                  </a:gs>
                  <a:gs pos="100000">
                    <a:srgbClr val="FFA2A1"/>
                  </a:gs>
                </a:gsLst>
                <a:lin ang="5400000" scaled="1"/>
              </a:gradFill>
              <a:ln w="28575">
                <a:solidFill>
                  <a:srgbClr val="BE4B48"/>
                </a:solidFill>
                <a:round/>
                <a:headEnd/>
                <a:tailEnd/>
              </a:ln>
              <a:effectLst>
                <a:outerShdw dist="20000" dir="5400000" rotWithShape="0">
                  <a:srgbClr val="808080">
                    <a:alpha val="37999"/>
                  </a:srgbClr>
                </a:outerShdw>
              </a:effectLst>
            </p:spPr>
            <p:txBody>
              <a:bodyPr anchor="ctr"/>
              <a:lstStyle/>
              <a:p>
                <a:pPr>
                  <a:defRPr/>
                </a:pPr>
                <a:r>
                  <a:rPr lang="ja-JP" altLang="en-US" sz="750">
                    <a:solidFill>
                      <a:srgbClr val="000000"/>
                    </a:solidFill>
                    <a:ea typeface="ＭＳ Ｐゴシック" pitchFamily="50" charset="-128"/>
                  </a:rPr>
                  <a:t>災害対策部会</a:t>
                </a:r>
              </a:p>
            </p:txBody>
          </p:sp>
          <p:sp>
            <p:nvSpPr>
              <p:cNvPr id="51" name="角丸四角形 50"/>
              <p:cNvSpPr>
                <a:spLocks noChangeArrowheads="1"/>
              </p:cNvSpPr>
              <p:nvPr/>
            </p:nvSpPr>
            <p:spPr bwMode="auto">
              <a:xfrm>
                <a:off x="1403648" y="3933056"/>
                <a:ext cx="784225" cy="642938"/>
              </a:xfrm>
              <a:prstGeom prst="roundRect">
                <a:avLst>
                  <a:gd name="adj" fmla="val 16667"/>
                </a:avLst>
              </a:prstGeom>
              <a:gradFill rotWithShape="1">
                <a:gsLst>
                  <a:gs pos="0">
                    <a:srgbClr val="FFE5E5"/>
                  </a:gs>
                  <a:gs pos="64999">
                    <a:srgbClr val="FFBEBD"/>
                  </a:gs>
                  <a:gs pos="100000">
                    <a:srgbClr val="FFA2A1"/>
                  </a:gs>
                </a:gsLst>
                <a:lin ang="5400000" scaled="1"/>
              </a:gradFill>
              <a:ln w="28575">
                <a:solidFill>
                  <a:srgbClr val="BE4B48"/>
                </a:solidFill>
                <a:round/>
                <a:headEnd/>
                <a:tailEnd/>
              </a:ln>
              <a:effectLst>
                <a:outerShdw dist="20000" dir="5400000" rotWithShape="0">
                  <a:srgbClr val="808080">
                    <a:alpha val="37999"/>
                  </a:srgbClr>
                </a:outerShdw>
              </a:effectLst>
            </p:spPr>
            <p:txBody>
              <a:bodyPr anchor="ctr"/>
              <a:lstStyle/>
              <a:p>
                <a:pPr>
                  <a:defRPr/>
                </a:pPr>
                <a:r>
                  <a:rPr lang="ja-JP" altLang="en-US" sz="750" dirty="0">
                    <a:solidFill>
                      <a:srgbClr val="000000"/>
                    </a:solidFill>
                    <a:ea typeface="ＭＳ Ｐゴシック" pitchFamily="50" charset="-128"/>
                  </a:rPr>
                  <a:t>権利擁護部会</a:t>
                </a:r>
              </a:p>
            </p:txBody>
          </p:sp>
          <p:sp>
            <p:nvSpPr>
              <p:cNvPr id="52" name="角丸四角形 51"/>
              <p:cNvSpPr>
                <a:spLocks noChangeArrowheads="1"/>
              </p:cNvSpPr>
              <p:nvPr/>
            </p:nvSpPr>
            <p:spPr bwMode="auto">
              <a:xfrm>
                <a:off x="2195736" y="3933056"/>
                <a:ext cx="784225" cy="642938"/>
              </a:xfrm>
              <a:prstGeom prst="roundRect">
                <a:avLst>
                  <a:gd name="adj" fmla="val 16667"/>
                </a:avLst>
              </a:prstGeom>
              <a:gradFill rotWithShape="1">
                <a:gsLst>
                  <a:gs pos="0">
                    <a:srgbClr val="FFE5E5"/>
                  </a:gs>
                  <a:gs pos="64999">
                    <a:srgbClr val="FFBEBD"/>
                  </a:gs>
                  <a:gs pos="100000">
                    <a:srgbClr val="FFA2A1"/>
                  </a:gs>
                </a:gsLst>
                <a:lin ang="5400000" scaled="1"/>
              </a:gradFill>
              <a:ln w="28575">
                <a:solidFill>
                  <a:srgbClr val="BE4B48"/>
                </a:solidFill>
                <a:round/>
                <a:headEnd/>
                <a:tailEnd/>
              </a:ln>
              <a:effectLst>
                <a:outerShdw dist="20000" dir="5400000" rotWithShape="0">
                  <a:srgbClr val="808080">
                    <a:alpha val="37999"/>
                  </a:srgbClr>
                </a:outerShdw>
              </a:effectLst>
            </p:spPr>
            <p:txBody>
              <a:bodyPr anchor="ctr"/>
              <a:lstStyle/>
              <a:p>
                <a:pPr>
                  <a:defRPr/>
                </a:pPr>
                <a:r>
                  <a:rPr lang="ja-JP" altLang="en-US" sz="750" dirty="0">
                    <a:solidFill>
                      <a:srgbClr val="000000"/>
                    </a:solidFill>
                    <a:ea typeface="ＭＳ Ｐゴシック" pitchFamily="50" charset="-128"/>
                  </a:rPr>
                  <a:t>進路・就労部会</a:t>
                </a:r>
              </a:p>
            </p:txBody>
          </p:sp>
        </p:grpSp>
        <p:sp>
          <p:nvSpPr>
            <p:cNvPr id="16" name="角丸四角形 15"/>
            <p:cNvSpPr>
              <a:spLocks noChangeArrowheads="1"/>
            </p:cNvSpPr>
            <p:nvPr/>
          </p:nvSpPr>
          <p:spPr bwMode="auto">
            <a:xfrm>
              <a:off x="3329863" y="3969060"/>
              <a:ext cx="764306" cy="703362"/>
            </a:xfrm>
            <a:prstGeom prst="roundRect">
              <a:avLst>
                <a:gd name="adj" fmla="val 16667"/>
              </a:avLst>
            </a:prstGeom>
            <a:gradFill rotWithShape="1">
              <a:gsLst>
                <a:gs pos="0">
                  <a:srgbClr val="E5EEFF"/>
                </a:gs>
                <a:gs pos="64999">
                  <a:srgbClr val="BFD5FF"/>
                </a:gs>
                <a:gs pos="100000">
                  <a:srgbClr val="A3C4FF"/>
                </a:gs>
              </a:gsLst>
              <a:lin ang="5400000" scaled="1"/>
            </a:gradFill>
            <a:ln w="9525">
              <a:solidFill>
                <a:srgbClr val="4A7EBB"/>
              </a:solidFill>
              <a:round/>
              <a:headEnd/>
              <a:tailEnd/>
            </a:ln>
            <a:effectLst>
              <a:outerShdw dist="20000" dir="5400000" rotWithShape="0">
                <a:srgbClr val="808080">
                  <a:alpha val="37999"/>
                </a:srgbClr>
              </a:outerShdw>
            </a:effectLst>
          </p:spPr>
          <p:txBody>
            <a:bodyPr anchor="ctr"/>
            <a:lstStyle/>
            <a:p>
              <a:pPr>
                <a:defRPr/>
              </a:pPr>
              <a:r>
                <a:rPr lang="ja-JP" altLang="en-US" sz="750" dirty="0">
                  <a:solidFill>
                    <a:srgbClr val="000000"/>
                  </a:solidFill>
                  <a:ea typeface="ＭＳ Ｐゴシック" pitchFamily="50" charset="-128"/>
                </a:rPr>
                <a:t>精神障害</a:t>
              </a:r>
            </a:p>
            <a:p>
              <a:pPr>
                <a:defRPr/>
              </a:pPr>
              <a:r>
                <a:rPr lang="ja-JP" altLang="en-US" sz="750" dirty="0">
                  <a:solidFill>
                    <a:srgbClr val="000000"/>
                  </a:solidFill>
                  <a:ea typeface="ＭＳ Ｐゴシック" pitchFamily="50" charset="-128"/>
                </a:rPr>
                <a:t>分野連絡会</a:t>
              </a:r>
            </a:p>
          </p:txBody>
        </p:sp>
        <p:sp>
          <p:nvSpPr>
            <p:cNvPr id="57" name="角丸四角形 56"/>
            <p:cNvSpPr>
              <a:spLocks noChangeArrowheads="1"/>
            </p:cNvSpPr>
            <p:nvPr/>
          </p:nvSpPr>
          <p:spPr bwMode="auto">
            <a:xfrm>
              <a:off x="4134056" y="3969060"/>
              <a:ext cx="780286" cy="703362"/>
            </a:xfrm>
            <a:prstGeom prst="roundRect">
              <a:avLst>
                <a:gd name="adj" fmla="val 16667"/>
              </a:avLst>
            </a:prstGeom>
            <a:gradFill rotWithShape="1">
              <a:gsLst>
                <a:gs pos="0">
                  <a:srgbClr val="E5EEFF"/>
                </a:gs>
                <a:gs pos="64999">
                  <a:srgbClr val="BFD5FF"/>
                </a:gs>
                <a:gs pos="100000">
                  <a:srgbClr val="A3C4FF"/>
                </a:gs>
              </a:gsLst>
              <a:lin ang="5400000" scaled="1"/>
            </a:gradFill>
            <a:ln w="9525">
              <a:solidFill>
                <a:srgbClr val="4A7EBB"/>
              </a:solidFill>
              <a:round/>
              <a:headEnd/>
              <a:tailEnd/>
            </a:ln>
            <a:effectLst>
              <a:outerShdw dist="20000" dir="5400000" rotWithShape="0">
                <a:srgbClr val="808080">
                  <a:alpha val="37999"/>
                </a:srgbClr>
              </a:outerShdw>
            </a:effectLst>
          </p:spPr>
          <p:txBody>
            <a:bodyPr anchor="ctr"/>
            <a:lstStyle/>
            <a:p>
              <a:pPr>
                <a:defRPr/>
              </a:pPr>
              <a:r>
                <a:rPr lang="ja-JP" altLang="en-US" sz="750" dirty="0">
                  <a:solidFill>
                    <a:srgbClr val="000000"/>
                  </a:solidFill>
                </a:rPr>
                <a:t>児童</a:t>
              </a:r>
            </a:p>
            <a:p>
              <a:pPr>
                <a:defRPr/>
              </a:pPr>
              <a:r>
                <a:rPr lang="ja-JP" altLang="en-US" sz="750" dirty="0">
                  <a:solidFill>
                    <a:srgbClr val="000000"/>
                  </a:solidFill>
                </a:rPr>
                <a:t>分野連絡会</a:t>
              </a:r>
              <a:endParaRPr lang="ja-JP" altLang="en-US" sz="750" dirty="0">
                <a:solidFill>
                  <a:srgbClr val="000000"/>
                </a:solidFill>
                <a:ea typeface="ＭＳ Ｐゴシック" pitchFamily="50" charset="-128"/>
              </a:endParaRPr>
            </a:p>
          </p:txBody>
        </p:sp>
        <p:sp>
          <p:nvSpPr>
            <p:cNvPr id="58" name="角丸四角形 57"/>
            <p:cNvSpPr>
              <a:spLocks noChangeArrowheads="1"/>
            </p:cNvSpPr>
            <p:nvPr/>
          </p:nvSpPr>
          <p:spPr bwMode="auto">
            <a:xfrm>
              <a:off x="3329862" y="3483007"/>
              <a:ext cx="1620180" cy="482203"/>
            </a:xfrm>
            <a:prstGeom prst="roundRect">
              <a:avLst>
                <a:gd name="adj" fmla="val 16667"/>
              </a:avLst>
            </a:prstGeom>
            <a:ln>
              <a:headEnd/>
              <a:tailEnd/>
            </a:ln>
          </p:spPr>
          <p:style>
            <a:lnRef idx="0">
              <a:schemeClr val="accent5"/>
            </a:lnRef>
            <a:fillRef idx="3">
              <a:schemeClr val="accent5"/>
            </a:fillRef>
            <a:effectRef idx="3">
              <a:schemeClr val="accent5"/>
            </a:effectRef>
            <a:fontRef idx="minor">
              <a:schemeClr val="lt1"/>
            </a:fontRef>
          </p:style>
          <p:txBody>
            <a:bodyPr anchor="ctr"/>
            <a:lstStyle/>
            <a:p>
              <a:pPr algn="ctr">
                <a:defRPr/>
              </a:pPr>
              <a:r>
                <a:rPr lang="ja-JP" altLang="en-US" sz="1500" dirty="0">
                  <a:solidFill>
                    <a:srgbClr val="FFFFFF"/>
                  </a:solidFill>
                  <a:ea typeface="ＭＳ Ｐゴシック" pitchFamily="50" charset="-128"/>
                </a:rPr>
                <a:t>分野別連絡会</a:t>
              </a:r>
            </a:p>
          </p:txBody>
        </p:sp>
        <p:sp>
          <p:nvSpPr>
            <p:cNvPr id="59" name="角丸四角形 58"/>
            <p:cNvSpPr>
              <a:spLocks noChangeArrowheads="1"/>
            </p:cNvSpPr>
            <p:nvPr/>
          </p:nvSpPr>
          <p:spPr bwMode="auto">
            <a:xfrm>
              <a:off x="1439652" y="3483007"/>
              <a:ext cx="1782198" cy="482203"/>
            </a:xfrm>
            <a:prstGeom prst="roundRect">
              <a:avLst>
                <a:gd name="adj" fmla="val 16667"/>
              </a:avLst>
            </a:prstGeom>
            <a:ln>
              <a:headEnd/>
              <a:tailEnd/>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ja-JP" altLang="en-US" sz="1500" dirty="0">
                  <a:solidFill>
                    <a:srgbClr val="FFFFFF"/>
                  </a:solidFill>
                  <a:ea typeface="ＭＳ Ｐゴシック" pitchFamily="50" charset="-128"/>
                </a:rPr>
                <a:t>課題別部会</a:t>
              </a:r>
            </a:p>
          </p:txBody>
        </p:sp>
        <p:sp>
          <p:nvSpPr>
            <p:cNvPr id="60" name="角丸四角形 59"/>
            <p:cNvSpPr>
              <a:spLocks noChangeArrowheads="1"/>
            </p:cNvSpPr>
            <p:nvPr/>
          </p:nvSpPr>
          <p:spPr bwMode="auto">
            <a:xfrm>
              <a:off x="1439652" y="4455114"/>
              <a:ext cx="862385" cy="482204"/>
            </a:xfrm>
            <a:prstGeom prst="roundRect">
              <a:avLst>
                <a:gd name="adj" fmla="val 16667"/>
              </a:avLst>
            </a:prstGeom>
            <a:gradFill rotWithShape="1">
              <a:gsLst>
                <a:gs pos="0">
                  <a:srgbClr val="FFE5E5"/>
                </a:gs>
                <a:gs pos="64999">
                  <a:srgbClr val="FFBEBD"/>
                </a:gs>
                <a:gs pos="100000">
                  <a:srgbClr val="FFA2A1"/>
                </a:gs>
              </a:gsLst>
              <a:lin ang="5400000" scaled="1"/>
            </a:gradFill>
            <a:ln w="28575">
              <a:solidFill>
                <a:srgbClr val="BE4B48"/>
              </a:solidFill>
              <a:round/>
              <a:headEnd/>
              <a:tailEnd/>
            </a:ln>
            <a:effectLst>
              <a:outerShdw dist="20000" dir="5400000" rotWithShape="0">
                <a:srgbClr val="808080">
                  <a:alpha val="37999"/>
                </a:srgbClr>
              </a:outerShdw>
            </a:effectLst>
          </p:spPr>
          <p:txBody>
            <a:bodyPr anchor="ctr"/>
            <a:lstStyle/>
            <a:p>
              <a:pPr>
                <a:defRPr/>
              </a:pPr>
              <a:r>
                <a:rPr lang="ja-JP" altLang="en-US" sz="750" dirty="0">
                  <a:solidFill>
                    <a:srgbClr val="000000"/>
                  </a:solidFill>
                  <a:ea typeface="ＭＳ Ｐゴシック" pitchFamily="50" charset="-128"/>
                </a:rPr>
                <a:t>地域支援部会</a:t>
              </a:r>
            </a:p>
          </p:txBody>
        </p:sp>
        <p:sp>
          <p:nvSpPr>
            <p:cNvPr id="61" name="上矢印 60"/>
            <p:cNvSpPr>
              <a:spLocks noChangeArrowheads="1"/>
            </p:cNvSpPr>
            <p:nvPr/>
          </p:nvSpPr>
          <p:spPr bwMode="auto">
            <a:xfrm>
              <a:off x="3545886" y="3158971"/>
              <a:ext cx="1071563" cy="267463"/>
            </a:xfrm>
            <a:prstGeom prst="upArrow">
              <a:avLst>
                <a:gd name="adj1" fmla="val 50000"/>
                <a:gd name="adj2" fmla="val 50000"/>
              </a:avLst>
            </a:prstGeom>
            <a:gradFill rotWithShape="1">
              <a:gsLst>
                <a:gs pos="0">
                  <a:srgbClr val="F5FFE6"/>
                </a:gs>
                <a:gs pos="64999">
                  <a:srgbClr val="E4FDC2"/>
                </a:gs>
                <a:gs pos="100000">
                  <a:srgbClr val="DAFDA7"/>
                </a:gs>
              </a:gsLst>
              <a:lin ang="5400000" scaled="1"/>
            </a:gradFill>
            <a:ln w="9525">
              <a:solidFill>
                <a:srgbClr val="98B954"/>
              </a:solidFill>
              <a:miter lim="800000"/>
              <a:headEnd/>
              <a:tailEnd/>
            </a:ln>
            <a:effectLst>
              <a:outerShdw dist="20000" dir="5400000" rotWithShape="0">
                <a:srgbClr val="808080">
                  <a:alpha val="37999"/>
                </a:srgbClr>
              </a:outerShdw>
            </a:effectLst>
          </p:spPr>
          <p:txBody>
            <a:bodyPr anchor="ctr"/>
            <a:lstStyle/>
            <a:p>
              <a:pPr algn="ctr">
                <a:defRPr/>
              </a:pPr>
              <a:r>
                <a:rPr lang="ja-JP" altLang="en-US" sz="1350" dirty="0">
                  <a:solidFill>
                    <a:srgbClr val="000000"/>
                  </a:solidFill>
                  <a:ea typeface="ＭＳ Ｐゴシック" pitchFamily="50" charset="-128"/>
                </a:rPr>
                <a:t>報告</a:t>
              </a:r>
            </a:p>
          </p:txBody>
        </p:sp>
        <p:sp>
          <p:nvSpPr>
            <p:cNvPr id="31" name="下矢印 30"/>
            <p:cNvSpPr>
              <a:spLocks noChangeArrowheads="1"/>
            </p:cNvSpPr>
            <p:nvPr/>
          </p:nvSpPr>
          <p:spPr bwMode="auto">
            <a:xfrm>
              <a:off x="3707904" y="4942879"/>
              <a:ext cx="214313" cy="214313"/>
            </a:xfrm>
            <a:prstGeom prst="downArrow">
              <a:avLst>
                <a:gd name="adj1" fmla="val 50000"/>
                <a:gd name="adj2" fmla="val 50000"/>
              </a:avLst>
            </a:prstGeom>
            <a:gradFill rotWithShape="1">
              <a:gsLst>
                <a:gs pos="0">
                  <a:srgbClr val="F5FFE6"/>
                </a:gs>
                <a:gs pos="64999">
                  <a:srgbClr val="E4FDC2"/>
                </a:gs>
                <a:gs pos="100000">
                  <a:srgbClr val="DAFDA7"/>
                </a:gs>
              </a:gsLst>
              <a:lin ang="5400000" scaled="1"/>
            </a:gradFill>
            <a:ln w="9525">
              <a:solidFill>
                <a:srgbClr val="98B954"/>
              </a:solidFill>
              <a:miter lim="800000"/>
              <a:headEnd/>
              <a:tailEnd/>
            </a:ln>
            <a:effectLst>
              <a:outerShdw dist="20000" dir="5400000" rotWithShape="0">
                <a:srgbClr val="808080">
                  <a:alpha val="37999"/>
                </a:srgbClr>
              </a:outerShdw>
            </a:effectLst>
          </p:spPr>
          <p:txBody>
            <a:bodyPr anchor="ctr"/>
            <a:lstStyle/>
            <a:p>
              <a:pPr algn="ctr">
                <a:defRPr/>
              </a:pPr>
              <a:endParaRPr lang="ja-JP" altLang="en-US" sz="1350">
                <a:solidFill>
                  <a:schemeClr val="dk1"/>
                </a:solidFill>
              </a:endParaRPr>
            </a:p>
          </p:txBody>
        </p:sp>
        <p:sp>
          <p:nvSpPr>
            <p:cNvPr id="30" name="上矢印 29"/>
            <p:cNvSpPr>
              <a:spLocks noChangeArrowheads="1"/>
            </p:cNvSpPr>
            <p:nvPr/>
          </p:nvSpPr>
          <p:spPr bwMode="auto">
            <a:xfrm>
              <a:off x="4247964" y="4942879"/>
              <a:ext cx="214313" cy="214313"/>
            </a:xfrm>
            <a:prstGeom prst="upArrow">
              <a:avLst>
                <a:gd name="adj1" fmla="val 50000"/>
                <a:gd name="adj2" fmla="val 49995"/>
              </a:avLst>
            </a:prstGeom>
            <a:gradFill rotWithShape="1">
              <a:gsLst>
                <a:gs pos="0">
                  <a:srgbClr val="F5FFE6"/>
                </a:gs>
                <a:gs pos="64999">
                  <a:srgbClr val="E4FDC2"/>
                </a:gs>
                <a:gs pos="100000">
                  <a:srgbClr val="DAFDA7"/>
                </a:gs>
              </a:gsLst>
              <a:lin ang="5400000" scaled="1"/>
            </a:gradFill>
            <a:ln w="9525">
              <a:solidFill>
                <a:srgbClr val="98B954"/>
              </a:solidFill>
              <a:miter lim="800000"/>
              <a:headEnd/>
              <a:tailEnd/>
            </a:ln>
            <a:effectLst>
              <a:outerShdw dist="20000" dir="5400000" rotWithShape="0">
                <a:srgbClr val="808080">
                  <a:alpha val="37999"/>
                </a:srgbClr>
              </a:outerShdw>
            </a:effectLst>
          </p:spPr>
          <p:txBody>
            <a:bodyPr anchor="ctr"/>
            <a:lstStyle/>
            <a:p>
              <a:pPr algn="ctr">
                <a:defRPr/>
              </a:pPr>
              <a:endParaRPr lang="ja-JP" altLang="en-US" sz="1350">
                <a:solidFill>
                  <a:schemeClr val="dk1"/>
                </a:solidFill>
              </a:endParaRPr>
            </a:p>
          </p:txBody>
        </p:sp>
        <p:sp>
          <p:nvSpPr>
            <p:cNvPr id="63" name="下矢印 62"/>
            <p:cNvSpPr>
              <a:spLocks noChangeArrowheads="1"/>
            </p:cNvSpPr>
            <p:nvPr/>
          </p:nvSpPr>
          <p:spPr bwMode="auto">
            <a:xfrm>
              <a:off x="1871700" y="4995174"/>
              <a:ext cx="214313" cy="214313"/>
            </a:xfrm>
            <a:prstGeom prst="downArrow">
              <a:avLst>
                <a:gd name="adj1" fmla="val 50000"/>
                <a:gd name="adj2" fmla="val 50000"/>
              </a:avLst>
            </a:prstGeom>
            <a:gradFill rotWithShape="1">
              <a:gsLst>
                <a:gs pos="0">
                  <a:srgbClr val="F5FFE6"/>
                </a:gs>
                <a:gs pos="64999">
                  <a:srgbClr val="E4FDC2"/>
                </a:gs>
                <a:gs pos="100000">
                  <a:srgbClr val="DAFDA7"/>
                </a:gs>
              </a:gsLst>
              <a:lin ang="5400000" scaled="1"/>
            </a:gradFill>
            <a:ln w="9525">
              <a:solidFill>
                <a:srgbClr val="98B954"/>
              </a:solidFill>
              <a:miter lim="800000"/>
              <a:headEnd/>
              <a:tailEnd/>
            </a:ln>
            <a:effectLst>
              <a:outerShdw dist="20000" dir="5400000" rotWithShape="0">
                <a:srgbClr val="808080">
                  <a:alpha val="37999"/>
                </a:srgbClr>
              </a:outerShdw>
            </a:effectLst>
          </p:spPr>
          <p:txBody>
            <a:bodyPr anchor="ctr"/>
            <a:lstStyle/>
            <a:p>
              <a:pPr algn="ctr">
                <a:defRPr/>
              </a:pPr>
              <a:endParaRPr lang="ja-JP" altLang="en-US" sz="1350">
                <a:solidFill>
                  <a:schemeClr val="dk1"/>
                </a:solidFill>
              </a:endParaRPr>
            </a:p>
          </p:txBody>
        </p:sp>
        <p:sp>
          <p:nvSpPr>
            <p:cNvPr id="64" name="上矢印 63"/>
            <p:cNvSpPr>
              <a:spLocks noChangeArrowheads="1"/>
            </p:cNvSpPr>
            <p:nvPr/>
          </p:nvSpPr>
          <p:spPr bwMode="auto">
            <a:xfrm>
              <a:off x="2575489" y="4941168"/>
              <a:ext cx="214313" cy="214313"/>
            </a:xfrm>
            <a:prstGeom prst="upArrow">
              <a:avLst>
                <a:gd name="adj1" fmla="val 50000"/>
                <a:gd name="adj2" fmla="val 49995"/>
              </a:avLst>
            </a:prstGeom>
            <a:gradFill rotWithShape="1">
              <a:gsLst>
                <a:gs pos="0">
                  <a:srgbClr val="F5FFE6"/>
                </a:gs>
                <a:gs pos="64999">
                  <a:srgbClr val="E4FDC2"/>
                </a:gs>
                <a:gs pos="100000">
                  <a:srgbClr val="DAFDA7"/>
                </a:gs>
              </a:gsLst>
              <a:lin ang="5400000" scaled="1"/>
            </a:gradFill>
            <a:ln w="9525">
              <a:solidFill>
                <a:srgbClr val="98B954"/>
              </a:solidFill>
              <a:miter lim="800000"/>
              <a:headEnd/>
              <a:tailEnd/>
            </a:ln>
            <a:effectLst>
              <a:outerShdw dist="20000" dir="5400000" rotWithShape="0">
                <a:srgbClr val="808080">
                  <a:alpha val="37999"/>
                </a:srgbClr>
              </a:outerShdw>
            </a:effectLst>
          </p:spPr>
          <p:txBody>
            <a:bodyPr anchor="ctr"/>
            <a:lstStyle/>
            <a:p>
              <a:pPr algn="ctr">
                <a:defRPr/>
              </a:pPr>
              <a:endParaRPr lang="ja-JP" altLang="en-US" sz="1350">
                <a:solidFill>
                  <a:schemeClr val="dk1"/>
                </a:solidFill>
              </a:endParaRPr>
            </a:p>
          </p:txBody>
        </p:sp>
        <p:sp>
          <p:nvSpPr>
            <p:cNvPr id="65" name="上矢印 64"/>
            <p:cNvSpPr>
              <a:spLocks noChangeArrowheads="1"/>
            </p:cNvSpPr>
            <p:nvPr/>
          </p:nvSpPr>
          <p:spPr bwMode="auto">
            <a:xfrm>
              <a:off x="1556221" y="3104965"/>
              <a:ext cx="1071563" cy="267463"/>
            </a:xfrm>
            <a:prstGeom prst="upArrow">
              <a:avLst>
                <a:gd name="adj1" fmla="val 50000"/>
                <a:gd name="adj2" fmla="val 50000"/>
              </a:avLst>
            </a:prstGeom>
            <a:gradFill rotWithShape="1">
              <a:gsLst>
                <a:gs pos="0">
                  <a:srgbClr val="F5FFE6"/>
                </a:gs>
                <a:gs pos="64999">
                  <a:srgbClr val="E4FDC2"/>
                </a:gs>
                <a:gs pos="100000">
                  <a:srgbClr val="DAFDA7"/>
                </a:gs>
              </a:gsLst>
              <a:lin ang="5400000" scaled="1"/>
            </a:gradFill>
            <a:ln w="9525">
              <a:solidFill>
                <a:srgbClr val="98B954"/>
              </a:solidFill>
              <a:miter lim="800000"/>
              <a:headEnd/>
              <a:tailEnd/>
            </a:ln>
            <a:effectLst>
              <a:outerShdw dist="20000" dir="5400000" rotWithShape="0">
                <a:srgbClr val="808080">
                  <a:alpha val="37999"/>
                </a:srgbClr>
              </a:outerShdw>
            </a:effectLst>
          </p:spPr>
          <p:txBody>
            <a:bodyPr anchor="ctr"/>
            <a:lstStyle/>
            <a:p>
              <a:pPr algn="ctr">
                <a:defRPr/>
              </a:pPr>
              <a:r>
                <a:rPr lang="ja-JP" altLang="en-US" sz="1350" dirty="0">
                  <a:solidFill>
                    <a:srgbClr val="000000"/>
                  </a:solidFill>
                  <a:ea typeface="ＭＳ Ｐゴシック" pitchFamily="50" charset="-128"/>
                </a:rPr>
                <a:t>報告</a:t>
              </a:r>
            </a:p>
          </p:txBody>
        </p:sp>
        <p:sp>
          <p:nvSpPr>
            <p:cNvPr id="67" name="下矢印 66"/>
            <p:cNvSpPr>
              <a:spLocks noChangeArrowheads="1"/>
            </p:cNvSpPr>
            <p:nvPr/>
          </p:nvSpPr>
          <p:spPr bwMode="auto">
            <a:xfrm>
              <a:off x="2411760" y="2458603"/>
              <a:ext cx="214313" cy="214313"/>
            </a:xfrm>
            <a:prstGeom prst="downArrow">
              <a:avLst>
                <a:gd name="adj1" fmla="val 50000"/>
                <a:gd name="adj2" fmla="val 50000"/>
              </a:avLst>
            </a:prstGeom>
            <a:gradFill rotWithShape="1">
              <a:gsLst>
                <a:gs pos="0">
                  <a:srgbClr val="F5FFE6"/>
                </a:gs>
                <a:gs pos="64999">
                  <a:srgbClr val="E4FDC2"/>
                </a:gs>
                <a:gs pos="100000">
                  <a:srgbClr val="DAFDA7"/>
                </a:gs>
              </a:gsLst>
              <a:lin ang="5400000" scaled="1"/>
            </a:gradFill>
            <a:ln w="9525">
              <a:solidFill>
                <a:srgbClr val="98B954"/>
              </a:solidFill>
              <a:miter lim="800000"/>
              <a:headEnd/>
              <a:tailEnd/>
            </a:ln>
            <a:effectLst>
              <a:outerShdw dist="20000" dir="5400000" rotWithShape="0">
                <a:srgbClr val="808080">
                  <a:alpha val="37999"/>
                </a:srgbClr>
              </a:outerShdw>
            </a:effectLst>
          </p:spPr>
          <p:txBody>
            <a:bodyPr anchor="ctr"/>
            <a:lstStyle/>
            <a:p>
              <a:pPr algn="ctr">
                <a:defRPr/>
              </a:pPr>
              <a:endParaRPr lang="ja-JP" altLang="en-US" sz="1350">
                <a:solidFill>
                  <a:schemeClr val="dk1"/>
                </a:solidFill>
              </a:endParaRPr>
            </a:p>
          </p:txBody>
        </p:sp>
        <p:sp>
          <p:nvSpPr>
            <p:cNvPr id="68" name="上矢印 67"/>
            <p:cNvSpPr>
              <a:spLocks noChangeArrowheads="1"/>
            </p:cNvSpPr>
            <p:nvPr/>
          </p:nvSpPr>
          <p:spPr bwMode="auto">
            <a:xfrm>
              <a:off x="3761910" y="2458603"/>
              <a:ext cx="214313" cy="214313"/>
            </a:xfrm>
            <a:prstGeom prst="upArrow">
              <a:avLst>
                <a:gd name="adj1" fmla="val 50000"/>
                <a:gd name="adj2" fmla="val 49995"/>
              </a:avLst>
            </a:prstGeom>
            <a:gradFill rotWithShape="1">
              <a:gsLst>
                <a:gs pos="0">
                  <a:srgbClr val="F5FFE6"/>
                </a:gs>
                <a:gs pos="64999">
                  <a:srgbClr val="E4FDC2"/>
                </a:gs>
                <a:gs pos="100000">
                  <a:srgbClr val="DAFDA7"/>
                </a:gs>
              </a:gsLst>
              <a:lin ang="5400000" scaled="1"/>
            </a:gradFill>
            <a:ln w="9525">
              <a:solidFill>
                <a:srgbClr val="98B954"/>
              </a:solidFill>
              <a:miter lim="800000"/>
              <a:headEnd/>
              <a:tailEnd/>
            </a:ln>
            <a:effectLst>
              <a:outerShdw dist="20000" dir="5400000" rotWithShape="0">
                <a:srgbClr val="808080">
                  <a:alpha val="37999"/>
                </a:srgbClr>
              </a:outerShdw>
            </a:effectLst>
          </p:spPr>
          <p:txBody>
            <a:bodyPr anchor="ctr"/>
            <a:lstStyle/>
            <a:p>
              <a:pPr algn="ctr">
                <a:defRPr/>
              </a:pPr>
              <a:endParaRPr lang="ja-JP" altLang="en-US" sz="1350">
                <a:solidFill>
                  <a:schemeClr val="dk1"/>
                </a:solidFill>
              </a:endParaRPr>
            </a:p>
          </p:txBody>
        </p:sp>
        <p:grpSp>
          <p:nvGrpSpPr>
            <p:cNvPr id="54" name="グループ化 52"/>
            <p:cNvGrpSpPr>
              <a:grpSpLocks/>
            </p:cNvGrpSpPr>
            <p:nvPr/>
          </p:nvGrpSpPr>
          <p:grpSpPr bwMode="auto">
            <a:xfrm>
              <a:off x="5490102" y="3326979"/>
              <a:ext cx="2357438" cy="750094"/>
              <a:chOff x="5857875" y="4000500"/>
              <a:chExt cx="3143250" cy="1000125"/>
            </a:xfrm>
          </p:grpSpPr>
          <p:sp>
            <p:nvSpPr>
              <p:cNvPr id="55" name="線吹き出し 1 (枠付き) 54"/>
              <p:cNvSpPr>
                <a:spLocks/>
              </p:cNvSpPr>
              <p:nvPr/>
            </p:nvSpPr>
            <p:spPr bwMode="auto">
              <a:xfrm>
                <a:off x="5857875" y="4000500"/>
                <a:ext cx="3143250" cy="1000125"/>
              </a:xfrm>
              <a:prstGeom prst="borderCallout1">
                <a:avLst>
                  <a:gd name="adj1" fmla="val 74836"/>
                  <a:gd name="adj2" fmla="val -2052"/>
                  <a:gd name="adj3" fmla="val 76706"/>
                  <a:gd name="adj4" fmla="val -20343"/>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type="triangle" w="med" len="med"/>
              </a:ln>
              <a:effectLst>
                <a:outerShdw dist="20000" dir="5400000" rotWithShape="0">
                  <a:srgbClr val="808080">
                    <a:alpha val="37999"/>
                  </a:srgbClr>
                </a:outerShdw>
              </a:effectLst>
            </p:spPr>
            <p:txBody>
              <a:bodyPr anchor="ctr"/>
              <a:lstStyle/>
              <a:p>
                <a:pPr>
                  <a:defRPr/>
                </a:pPr>
                <a:r>
                  <a:rPr lang="ja-JP" altLang="en-US" sz="750" b="1" dirty="0">
                    <a:solidFill>
                      <a:srgbClr val="000000"/>
                    </a:solidFill>
                    <a:ea typeface="ＭＳ Ｐゴシック" pitchFamily="50" charset="-128"/>
                  </a:rPr>
                  <a:t>課題別部会（随時・定例）</a:t>
                </a:r>
                <a:endParaRPr lang="en-US" altLang="ja-JP" sz="750" b="1" dirty="0">
                  <a:solidFill>
                    <a:srgbClr val="000000"/>
                  </a:solidFill>
                  <a:ea typeface="ＭＳ Ｐゴシック" pitchFamily="50" charset="-128"/>
                </a:endParaRPr>
              </a:p>
              <a:p>
                <a:pPr>
                  <a:defRPr/>
                </a:pPr>
                <a:r>
                  <a:rPr lang="ja-JP" altLang="en-US" sz="750" dirty="0">
                    <a:solidFill>
                      <a:srgbClr val="000000"/>
                    </a:solidFill>
                    <a:ea typeface="ＭＳ Ｐゴシック" pitchFamily="50" charset="-128"/>
                  </a:rPr>
                  <a:t>・</a:t>
                </a:r>
                <a:r>
                  <a:rPr lang="ja-JP" altLang="en-US" sz="750" b="1" dirty="0">
                    <a:solidFill>
                      <a:srgbClr val="FF0000"/>
                    </a:solidFill>
                    <a:ea typeface="ＭＳ Ｐゴシック" pitchFamily="50" charset="-128"/>
                  </a:rPr>
                  <a:t>課題解決のために全員で知恵を出し合う</a:t>
                </a:r>
                <a:endParaRPr lang="en-US" altLang="ja-JP" sz="750" b="1" dirty="0">
                  <a:solidFill>
                    <a:srgbClr val="FF0000"/>
                  </a:solidFill>
                  <a:ea typeface="ＭＳ Ｐゴシック" pitchFamily="50" charset="-128"/>
                </a:endParaRPr>
              </a:p>
              <a:p>
                <a:pPr>
                  <a:defRPr/>
                </a:pPr>
                <a:r>
                  <a:rPr lang="ja-JP" altLang="en-US" sz="750" dirty="0">
                    <a:solidFill>
                      <a:srgbClr val="000000"/>
                    </a:solidFill>
                    <a:ea typeface="ＭＳ Ｐゴシック" pitchFamily="50" charset="-128"/>
                  </a:rPr>
                  <a:t>・柔軟なメンバー構成</a:t>
                </a:r>
                <a:endParaRPr lang="en-US" altLang="ja-JP" sz="750" dirty="0">
                  <a:solidFill>
                    <a:srgbClr val="000000"/>
                  </a:solidFill>
                  <a:ea typeface="ＭＳ Ｐゴシック" pitchFamily="50" charset="-128"/>
                </a:endParaRPr>
              </a:p>
              <a:p>
                <a:pPr>
                  <a:defRPr/>
                </a:pPr>
                <a:r>
                  <a:rPr lang="ja-JP" altLang="en-US" sz="750" dirty="0">
                    <a:solidFill>
                      <a:srgbClr val="000000"/>
                    </a:solidFill>
                    <a:ea typeface="ＭＳ Ｐゴシック" pitchFamily="50" charset="-128"/>
                  </a:rPr>
                  <a:t>・課題解決のための行程づくり</a:t>
                </a:r>
                <a:endParaRPr lang="en-US" altLang="ja-JP" sz="750" dirty="0">
                  <a:solidFill>
                    <a:srgbClr val="000000"/>
                  </a:solidFill>
                  <a:ea typeface="ＭＳ Ｐゴシック" pitchFamily="50" charset="-128"/>
                </a:endParaRPr>
              </a:p>
              <a:p>
                <a:pPr>
                  <a:defRPr/>
                </a:pPr>
                <a:r>
                  <a:rPr lang="ja-JP" altLang="en-US" sz="750" dirty="0">
                    <a:solidFill>
                      <a:srgbClr val="000000"/>
                    </a:solidFill>
                    <a:ea typeface="ＭＳ Ｐゴシック" pitchFamily="50" charset="-128"/>
                  </a:rPr>
                  <a:t>・その他</a:t>
                </a:r>
                <a:endParaRPr lang="en-US" altLang="ja-JP" sz="750" dirty="0">
                  <a:solidFill>
                    <a:srgbClr val="000000"/>
                  </a:solidFill>
                  <a:ea typeface="ＭＳ Ｐゴシック" pitchFamily="50" charset="-128"/>
                </a:endParaRPr>
              </a:p>
            </p:txBody>
          </p:sp>
          <p:sp>
            <p:nvSpPr>
              <p:cNvPr id="56" name="角丸四角形 55"/>
              <p:cNvSpPr/>
              <p:nvPr/>
            </p:nvSpPr>
            <p:spPr>
              <a:xfrm>
                <a:off x="7786688" y="4429125"/>
                <a:ext cx="1071562" cy="428625"/>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750">
                    <a:solidFill>
                      <a:srgbClr val="000000"/>
                    </a:solidFill>
                  </a:rPr>
                  <a:t>地域の基礎</a:t>
                </a:r>
                <a:endParaRPr lang="en-US" altLang="ja-JP" sz="750">
                  <a:solidFill>
                    <a:srgbClr val="000000"/>
                  </a:solidFill>
                </a:endParaRPr>
              </a:p>
              <a:p>
                <a:pPr algn="ctr">
                  <a:defRPr/>
                </a:pPr>
                <a:r>
                  <a:rPr lang="ja-JP" altLang="en-US" sz="750">
                    <a:solidFill>
                      <a:srgbClr val="000000"/>
                    </a:solidFill>
                  </a:rPr>
                  <a:t>づくり</a:t>
                </a:r>
              </a:p>
            </p:txBody>
          </p:sp>
        </p:grpSp>
        <p:sp>
          <p:nvSpPr>
            <p:cNvPr id="71" name="角丸四角形 70"/>
            <p:cNvSpPr>
              <a:spLocks noChangeArrowheads="1"/>
            </p:cNvSpPr>
            <p:nvPr/>
          </p:nvSpPr>
          <p:spPr bwMode="auto">
            <a:xfrm>
              <a:off x="6786246" y="3104964"/>
              <a:ext cx="1125141" cy="375047"/>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ja-JP" altLang="en-US" sz="750">
                  <a:solidFill>
                    <a:srgbClr val="000000"/>
                  </a:solidFill>
                  <a:ea typeface="ＭＳ Ｐゴシック" pitchFamily="50" charset="-128"/>
                </a:rPr>
                <a:t>コミュニティワーク会議</a:t>
              </a:r>
            </a:p>
          </p:txBody>
        </p:sp>
        <p:sp>
          <p:nvSpPr>
            <p:cNvPr id="74" name="正方形/長方形 73"/>
            <p:cNvSpPr/>
            <p:nvPr/>
          </p:nvSpPr>
          <p:spPr>
            <a:xfrm>
              <a:off x="1709682" y="1484785"/>
              <a:ext cx="3294366" cy="484748"/>
            </a:xfrm>
            <a:prstGeom prst="rect">
              <a:avLst/>
            </a:prstGeom>
            <a:noFill/>
          </p:spPr>
          <p:txBody>
            <a:bodyPr wrap="square" lIns="68580" tIns="34290" rIns="68580" bIns="34290">
              <a:spAutoFit/>
            </a:bodyPr>
            <a:lstStyle/>
            <a:p>
              <a:pPr algn="ctr"/>
              <a:r>
                <a:rPr lang="ja-JP" altLang="en-US" sz="135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障害があっても障害がなくてもともに生きる綾瀬を創る協議会</a:t>
              </a:r>
            </a:p>
          </p:txBody>
        </p:sp>
      </p:grpSp>
      <p:sp>
        <p:nvSpPr>
          <p:cNvPr id="12" name="タイトル 11">
            <a:extLst>
              <a:ext uri="{FF2B5EF4-FFF2-40B4-BE49-F238E27FC236}">
                <a16:creationId xmlns:a16="http://schemas.microsoft.com/office/drawing/2014/main" id="{107A9475-EF00-0504-77F0-8CDABD25DB4D}"/>
              </a:ext>
            </a:extLst>
          </p:cNvPr>
          <p:cNvSpPr>
            <a:spLocks noGrp="1"/>
          </p:cNvSpPr>
          <p:nvPr>
            <p:ph type="title"/>
          </p:nvPr>
        </p:nvSpPr>
        <p:spPr>
          <a:xfrm>
            <a:off x="535570" y="191499"/>
            <a:ext cx="8072859" cy="1325563"/>
          </a:xfrm>
        </p:spPr>
        <p:txBody>
          <a:bodyPr>
            <a:normAutofit/>
          </a:bodyPr>
          <a:lstStyle/>
          <a:p>
            <a:r>
              <a:rPr lang="ja-JP" altLang="en-US" sz="3600" dirty="0"/>
              <a:t>綾瀬市（自立支援）協議会のプロセス</a:t>
            </a:r>
          </a:p>
        </p:txBody>
      </p:sp>
      <p:sp>
        <p:nvSpPr>
          <p:cNvPr id="2" name="フッター プレースホルダー 1"/>
          <p:cNvSpPr>
            <a:spLocks noGrp="1"/>
          </p:cNvSpPr>
          <p:nvPr>
            <p:ph type="ftr" sz="quarter" idx="11"/>
          </p:nvPr>
        </p:nvSpPr>
        <p:spPr/>
        <p:txBody>
          <a:bodyPr/>
          <a:lstStyle/>
          <a:p>
            <a:pPr>
              <a:defRPr/>
            </a:pPr>
            <a:r>
              <a:rPr lang="en-US" altLang="ja-JP"/>
              <a:t>260716</a:t>
            </a:r>
            <a:r>
              <a:rPr lang="ja-JP" altLang="en-US"/>
              <a:t>相談センターゆいまーる</a:t>
            </a:r>
          </a:p>
        </p:txBody>
      </p:sp>
      <p:sp>
        <p:nvSpPr>
          <p:cNvPr id="10" name="スライド番号プレースホルダー 9"/>
          <p:cNvSpPr>
            <a:spLocks noGrp="1"/>
          </p:cNvSpPr>
          <p:nvPr>
            <p:ph type="sldNum" sz="quarter" idx="12"/>
          </p:nvPr>
        </p:nvSpPr>
        <p:spPr/>
        <p:txBody>
          <a:bodyPr/>
          <a:lstStyle/>
          <a:p>
            <a:fld id="{027A8613-3D65-4FA6-85DC-FE62335B0CAB}" type="slidenum">
              <a:rPr lang="ja-JP" altLang="en-US" smtClean="0"/>
              <a:pPr/>
              <a:t>31</a:t>
            </a:fld>
            <a:endParaRPr lang="ja-JP" altLang="en-US"/>
          </a:p>
        </p:txBody>
      </p:sp>
      <p:sp>
        <p:nvSpPr>
          <p:cNvPr id="14" name="正方形/長方形 13">
            <a:extLst>
              <a:ext uri="{FF2B5EF4-FFF2-40B4-BE49-F238E27FC236}">
                <a16:creationId xmlns:a16="http://schemas.microsoft.com/office/drawing/2014/main" id="{2DA5FB4C-8FE4-BD2A-F7D1-6FC88CA81FE0}"/>
              </a:ext>
            </a:extLst>
          </p:cNvPr>
          <p:cNvSpPr/>
          <p:nvPr/>
        </p:nvSpPr>
        <p:spPr>
          <a:xfrm>
            <a:off x="4673544" y="76908"/>
            <a:ext cx="4309607" cy="301805"/>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演習のポイントを理解するために使用</a:t>
            </a:r>
          </a:p>
        </p:txBody>
      </p:sp>
      <p:sp>
        <p:nvSpPr>
          <p:cNvPr id="17" name="テキスト ボックス 16">
            <a:extLst>
              <a:ext uri="{FF2B5EF4-FFF2-40B4-BE49-F238E27FC236}">
                <a16:creationId xmlns:a16="http://schemas.microsoft.com/office/drawing/2014/main" id="{FF5BDE47-2D66-E214-DBDD-2E1D98321077}"/>
              </a:ext>
            </a:extLst>
          </p:cNvPr>
          <p:cNvSpPr txBox="1"/>
          <p:nvPr/>
        </p:nvSpPr>
        <p:spPr>
          <a:xfrm>
            <a:off x="63062" y="26414"/>
            <a:ext cx="4508938" cy="646331"/>
          </a:xfrm>
          <a:prstGeom prst="rect">
            <a:avLst/>
          </a:prstGeom>
          <a:noFill/>
        </p:spPr>
        <p:txBody>
          <a:bodyPr wrap="square" rtlCol="0">
            <a:spAutoFit/>
          </a:bodyPr>
          <a:lstStyle/>
          <a:p>
            <a:r>
              <a:rPr kumimoji="1" lang="ja-JP" altLang="en-US" b="1" dirty="0">
                <a:solidFill>
                  <a:srgbClr val="FF0000"/>
                </a:solidFill>
              </a:rPr>
              <a:t>皆さんの地域の協議会を報告してはいかがでしょうか</a:t>
            </a:r>
          </a:p>
        </p:txBody>
      </p:sp>
    </p:spTree>
    <p:extLst>
      <p:ext uri="{BB962C8B-B14F-4D97-AF65-F5344CB8AC3E}">
        <p14:creationId xmlns:p14="http://schemas.microsoft.com/office/powerpoint/2010/main" val="35103135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2800" dirty="0"/>
              <a:t>自立支援協議会に報告・検討することの意味</a:t>
            </a:r>
          </a:p>
        </p:txBody>
      </p:sp>
      <p:sp>
        <p:nvSpPr>
          <p:cNvPr id="3" name="コンテンツ プレースホルダー 2"/>
          <p:cNvSpPr>
            <a:spLocks noGrp="1"/>
          </p:cNvSpPr>
          <p:nvPr>
            <p:ph idx="1"/>
          </p:nvPr>
        </p:nvSpPr>
        <p:spPr>
          <a:xfrm>
            <a:off x="628650" y="2226469"/>
            <a:ext cx="7886700" cy="3656040"/>
          </a:xfrm>
        </p:spPr>
        <p:txBody>
          <a:bodyPr>
            <a:normAutofit/>
          </a:bodyPr>
          <a:lstStyle/>
          <a:p>
            <a:pPr>
              <a:lnSpc>
                <a:spcPts val="2250"/>
              </a:lnSpc>
              <a:spcBef>
                <a:spcPts val="0"/>
              </a:spcBef>
            </a:pPr>
            <a:r>
              <a:rPr lang="ja-JP" altLang="en-US" sz="2325" dirty="0"/>
              <a:t>社会は対人関係の総体であることから、いろんな個性のある人たちが集まって社会は構成されている</a:t>
            </a:r>
            <a:endParaRPr lang="en-US" altLang="ja-JP" sz="2325" dirty="0"/>
          </a:p>
          <a:p>
            <a:pPr marL="0" indent="0">
              <a:lnSpc>
                <a:spcPts val="2250"/>
              </a:lnSpc>
              <a:spcBef>
                <a:spcPts val="0"/>
              </a:spcBef>
              <a:buNone/>
            </a:pPr>
            <a:endParaRPr lang="en-US" altLang="ja-JP" sz="2325" dirty="0"/>
          </a:p>
          <a:p>
            <a:pPr>
              <a:lnSpc>
                <a:spcPts val="2250"/>
              </a:lnSpc>
              <a:spcBef>
                <a:spcPts val="0"/>
              </a:spcBef>
            </a:pPr>
            <a:r>
              <a:rPr lang="ja-JP" altLang="en-US" sz="2325" dirty="0"/>
              <a:t>社会生活を営んでいくための課題に対して、サビ児管が担当者会議を経て（自立支援）協議会で発信する。解決策はすぐには見つからないかもしれないが、社会の一員として認める、受け止める社会をどのように作っていくかが（自立支援）協議会の機能でもある</a:t>
            </a:r>
            <a:endParaRPr lang="en-US" altLang="ja-JP" sz="2325" dirty="0"/>
          </a:p>
          <a:p>
            <a:pPr>
              <a:lnSpc>
                <a:spcPts val="2250"/>
              </a:lnSpc>
              <a:spcBef>
                <a:spcPts val="0"/>
              </a:spcBef>
            </a:pPr>
            <a:endParaRPr kumimoji="1" lang="ja-JP" altLang="en-US" dirty="0"/>
          </a:p>
        </p:txBody>
      </p:sp>
      <p:sp>
        <p:nvSpPr>
          <p:cNvPr id="4" name="正方形/長方形 3">
            <a:extLst>
              <a:ext uri="{FF2B5EF4-FFF2-40B4-BE49-F238E27FC236}">
                <a16:creationId xmlns:a16="http://schemas.microsoft.com/office/drawing/2014/main" id="{5EBBA761-11F2-E0B9-8625-6A6637C4BBEF}"/>
              </a:ext>
            </a:extLst>
          </p:cNvPr>
          <p:cNvSpPr/>
          <p:nvPr/>
        </p:nvSpPr>
        <p:spPr>
          <a:xfrm>
            <a:off x="4572000" y="159026"/>
            <a:ext cx="4309607" cy="421419"/>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演習のポイントを理解するために使用</a:t>
            </a:r>
          </a:p>
        </p:txBody>
      </p:sp>
    </p:spTree>
    <p:extLst>
      <p:ext uri="{BB962C8B-B14F-4D97-AF65-F5344CB8AC3E}">
        <p14:creationId xmlns:p14="http://schemas.microsoft.com/office/powerpoint/2010/main" val="7954018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D55514-0A33-1D23-1034-6D549F71B220}"/>
              </a:ext>
            </a:extLst>
          </p:cNvPr>
          <p:cNvSpPr>
            <a:spLocks noGrp="1"/>
          </p:cNvSpPr>
          <p:nvPr>
            <p:ph type="title"/>
          </p:nvPr>
        </p:nvSpPr>
        <p:spPr/>
        <p:txBody>
          <a:bodyPr/>
          <a:lstStyle/>
          <a:p>
            <a:r>
              <a:rPr kumimoji="1" lang="ja-JP" altLang="en-US" dirty="0"/>
              <a:t>個人ワーク</a:t>
            </a:r>
          </a:p>
        </p:txBody>
      </p:sp>
      <p:sp>
        <p:nvSpPr>
          <p:cNvPr id="3" name="コンテンツ プレースホルダー 2">
            <a:extLst>
              <a:ext uri="{FF2B5EF4-FFF2-40B4-BE49-F238E27FC236}">
                <a16:creationId xmlns:a16="http://schemas.microsoft.com/office/drawing/2014/main" id="{37AC5D2E-E892-B70A-FDFE-BBB633ACEF25}"/>
              </a:ext>
            </a:extLst>
          </p:cNvPr>
          <p:cNvSpPr>
            <a:spLocks noGrp="1"/>
          </p:cNvSpPr>
          <p:nvPr>
            <p:ph idx="1"/>
          </p:nvPr>
        </p:nvSpPr>
        <p:spPr/>
        <p:txBody>
          <a:bodyPr/>
          <a:lstStyle/>
          <a:p>
            <a:endParaRPr kumimoji="1" lang="en-US" altLang="ja-JP" dirty="0"/>
          </a:p>
          <a:p>
            <a:r>
              <a:rPr kumimoji="1" lang="ja-JP" altLang="en-US" u="sng" dirty="0">
                <a:solidFill>
                  <a:srgbClr val="FF0000"/>
                </a:solidFill>
              </a:rPr>
              <a:t>サビ児管としての「私」を主体として、</a:t>
            </a:r>
            <a:r>
              <a:rPr kumimoji="1" lang="ja-JP" altLang="en-US" dirty="0"/>
              <a:t>サビ児管の業務と照らし合わせながら、できていること、できていないことの整理し、「今後の取組」について具体的に考えていきます。</a:t>
            </a:r>
            <a:endParaRPr kumimoji="1" lang="en-US" altLang="ja-JP" dirty="0"/>
          </a:p>
          <a:p>
            <a:endParaRPr lang="en-US" altLang="ja-JP" dirty="0"/>
          </a:p>
          <a:p>
            <a:endParaRPr lang="ja-JP" altLang="en-US" dirty="0"/>
          </a:p>
        </p:txBody>
      </p:sp>
    </p:spTree>
    <p:extLst>
      <p:ext uri="{BB962C8B-B14F-4D97-AF65-F5344CB8AC3E}">
        <p14:creationId xmlns:p14="http://schemas.microsoft.com/office/powerpoint/2010/main" val="21588666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a:t>自立支援協議会の参加（反映）</a:t>
            </a:r>
            <a:endParaRPr kumimoji="1" lang="ja-JP" altLang="en-US" sz="4000" dirty="0"/>
          </a:p>
        </p:txBody>
      </p:sp>
      <p:sp>
        <p:nvSpPr>
          <p:cNvPr id="4" name="テキスト ボックス 3"/>
          <p:cNvSpPr txBox="1"/>
          <p:nvPr/>
        </p:nvSpPr>
        <p:spPr>
          <a:xfrm>
            <a:off x="279918" y="2036463"/>
            <a:ext cx="4136961" cy="461665"/>
          </a:xfrm>
          <a:prstGeom prst="rect">
            <a:avLst/>
          </a:prstGeom>
          <a:noFill/>
        </p:spPr>
        <p:txBody>
          <a:bodyPr wrap="square" rtlCol="0">
            <a:spAutoFit/>
          </a:bodyPr>
          <a:lstStyle/>
          <a:p>
            <a:r>
              <a:rPr kumimoji="1" lang="ja-JP" altLang="en-US" sz="2400" dirty="0"/>
              <a:t>できている（理由↓）　　□</a:t>
            </a:r>
          </a:p>
        </p:txBody>
      </p:sp>
      <p:sp>
        <p:nvSpPr>
          <p:cNvPr id="5" name="テキスト ボックス 4"/>
          <p:cNvSpPr txBox="1"/>
          <p:nvPr/>
        </p:nvSpPr>
        <p:spPr>
          <a:xfrm>
            <a:off x="279917" y="4008664"/>
            <a:ext cx="5086167" cy="461665"/>
          </a:xfrm>
          <a:prstGeom prst="rect">
            <a:avLst/>
          </a:prstGeom>
          <a:noFill/>
        </p:spPr>
        <p:txBody>
          <a:bodyPr wrap="square" rtlCol="0">
            <a:spAutoFit/>
          </a:bodyPr>
          <a:lstStyle/>
          <a:p>
            <a:r>
              <a:rPr kumimoji="1" lang="ja-JP" altLang="en-US" sz="2400" dirty="0"/>
              <a:t>できていない （理由↓）　□</a:t>
            </a:r>
          </a:p>
        </p:txBody>
      </p:sp>
      <p:sp>
        <p:nvSpPr>
          <p:cNvPr id="6" name="正方形/長方形 5"/>
          <p:cNvSpPr/>
          <p:nvPr/>
        </p:nvSpPr>
        <p:spPr>
          <a:xfrm>
            <a:off x="324238" y="4570677"/>
            <a:ext cx="4590662" cy="129711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7" name="正方形/長方形 6"/>
          <p:cNvSpPr/>
          <p:nvPr/>
        </p:nvSpPr>
        <p:spPr>
          <a:xfrm>
            <a:off x="324238" y="2560291"/>
            <a:ext cx="4590662" cy="13249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8" name="正方形/長方形 7"/>
          <p:cNvSpPr/>
          <p:nvPr/>
        </p:nvSpPr>
        <p:spPr>
          <a:xfrm>
            <a:off x="5248469" y="2004915"/>
            <a:ext cx="3764903" cy="38628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9" name="テキスト ボックス 8"/>
          <p:cNvSpPr txBox="1"/>
          <p:nvPr/>
        </p:nvSpPr>
        <p:spPr>
          <a:xfrm>
            <a:off x="5248470" y="1597882"/>
            <a:ext cx="2267339" cy="461665"/>
          </a:xfrm>
          <a:prstGeom prst="rect">
            <a:avLst/>
          </a:prstGeom>
          <a:noFill/>
        </p:spPr>
        <p:txBody>
          <a:bodyPr wrap="square" rtlCol="0">
            <a:spAutoFit/>
          </a:bodyPr>
          <a:lstStyle/>
          <a:p>
            <a:r>
              <a:rPr kumimoji="1" lang="ja-JP" altLang="en-US" sz="2400" dirty="0"/>
              <a:t>今後の対応</a:t>
            </a:r>
          </a:p>
        </p:txBody>
      </p:sp>
    </p:spTree>
    <p:extLst>
      <p:ext uri="{BB962C8B-B14F-4D97-AF65-F5344CB8AC3E}">
        <p14:creationId xmlns:p14="http://schemas.microsoft.com/office/powerpoint/2010/main" val="9266547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5E449D-8B9E-5326-8204-460A669A9B73}"/>
              </a:ext>
            </a:extLst>
          </p:cNvPr>
          <p:cNvSpPr>
            <a:spLocks noGrp="1"/>
          </p:cNvSpPr>
          <p:nvPr>
            <p:ph type="title"/>
          </p:nvPr>
        </p:nvSpPr>
        <p:spPr>
          <a:xfrm>
            <a:off x="549136" y="388980"/>
            <a:ext cx="8165493" cy="1325563"/>
          </a:xfrm>
        </p:spPr>
        <p:txBody>
          <a:bodyPr/>
          <a:lstStyle/>
          <a:p>
            <a:r>
              <a:rPr kumimoji="1" lang="ja-JP" altLang="en-US" dirty="0"/>
              <a:t>グループワーク</a:t>
            </a:r>
          </a:p>
        </p:txBody>
      </p:sp>
      <p:sp>
        <p:nvSpPr>
          <p:cNvPr id="3" name="コンテンツ プレースホルダー 2">
            <a:extLst>
              <a:ext uri="{FF2B5EF4-FFF2-40B4-BE49-F238E27FC236}">
                <a16:creationId xmlns:a16="http://schemas.microsoft.com/office/drawing/2014/main" id="{03145D88-86E4-BCC7-65AF-D206DC7EDBBA}"/>
              </a:ext>
            </a:extLst>
          </p:cNvPr>
          <p:cNvSpPr>
            <a:spLocks noGrp="1"/>
          </p:cNvSpPr>
          <p:nvPr>
            <p:ph idx="1"/>
          </p:nvPr>
        </p:nvSpPr>
        <p:spPr/>
        <p:txBody>
          <a:bodyPr/>
          <a:lstStyle/>
          <a:p>
            <a:r>
              <a:rPr kumimoji="1" lang="ja-JP" altLang="en-US" dirty="0"/>
              <a:t>司会者</a:t>
            </a:r>
            <a:r>
              <a:rPr lang="ja-JP" altLang="en-US" dirty="0"/>
              <a:t>、記録者を決めてください。</a:t>
            </a:r>
            <a:endParaRPr lang="en-US" altLang="ja-JP" dirty="0"/>
          </a:p>
          <a:p>
            <a:r>
              <a:rPr kumimoji="1" lang="ja-JP" altLang="en-US" dirty="0"/>
              <a:t>記録者は、今後の取組について、グループメンバーの意見を記録し、最後に発表者に記録用紙を渡す。</a:t>
            </a:r>
            <a:endParaRPr kumimoji="1" lang="en-US" altLang="ja-JP" dirty="0"/>
          </a:p>
          <a:p>
            <a:r>
              <a:rPr lang="ja-JP" altLang="en-US" dirty="0"/>
              <a:t>発表は、「できているところ・できていないところ」は簡単に説明、「今後の対応」についてグループメンバーから意見をもらう。</a:t>
            </a:r>
            <a:endParaRPr kumimoji="1" lang="ja-JP" altLang="en-US" dirty="0"/>
          </a:p>
        </p:txBody>
      </p:sp>
    </p:spTree>
    <p:extLst>
      <p:ext uri="{BB962C8B-B14F-4D97-AF65-F5344CB8AC3E}">
        <p14:creationId xmlns:p14="http://schemas.microsoft.com/office/powerpoint/2010/main" val="10204119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786C94-1F74-EC03-756F-316C41C1384A}"/>
              </a:ext>
            </a:extLst>
          </p:cNvPr>
          <p:cNvSpPr>
            <a:spLocks noGrp="1"/>
          </p:cNvSpPr>
          <p:nvPr>
            <p:ph type="title"/>
          </p:nvPr>
        </p:nvSpPr>
        <p:spPr>
          <a:xfrm>
            <a:off x="628650" y="365126"/>
            <a:ext cx="7886700" cy="835521"/>
          </a:xfrm>
          <a:solidFill>
            <a:srgbClr val="FFFF00"/>
          </a:solidFill>
          <a:ln w="12700">
            <a:solidFill>
              <a:schemeClr val="tx1"/>
            </a:solidFill>
          </a:ln>
        </p:spPr>
        <p:txBody>
          <a:bodyPr>
            <a:noAutofit/>
          </a:bodyPr>
          <a:lstStyle/>
          <a:p>
            <a:r>
              <a:rPr lang="ja-JP" altLang="en-US" sz="2400" b="1" dirty="0"/>
              <a:t>サービス担当者会議と（自立支援）協議会の活用についての演習・企画のポイント</a:t>
            </a:r>
            <a:endParaRPr kumimoji="1" lang="ja-JP" altLang="en-US" sz="2400" b="1" dirty="0"/>
          </a:p>
        </p:txBody>
      </p:sp>
      <p:sp>
        <p:nvSpPr>
          <p:cNvPr id="3" name="コンテンツ プレースホルダー 2">
            <a:extLst>
              <a:ext uri="{FF2B5EF4-FFF2-40B4-BE49-F238E27FC236}">
                <a16:creationId xmlns:a16="http://schemas.microsoft.com/office/drawing/2014/main" id="{03B23CAD-CC9D-71A3-C214-DEA940A3A504}"/>
              </a:ext>
            </a:extLst>
          </p:cNvPr>
          <p:cNvSpPr>
            <a:spLocks noGrp="1"/>
          </p:cNvSpPr>
          <p:nvPr>
            <p:ph idx="1"/>
          </p:nvPr>
        </p:nvSpPr>
        <p:spPr>
          <a:xfrm>
            <a:off x="536027" y="1200647"/>
            <a:ext cx="8205951" cy="5602174"/>
          </a:xfrm>
        </p:spPr>
        <p:txBody>
          <a:bodyPr>
            <a:normAutofit fontScale="55000" lnSpcReduction="20000"/>
          </a:bodyPr>
          <a:lstStyle/>
          <a:p>
            <a:pPr marL="0" indent="0">
              <a:buNone/>
            </a:pPr>
            <a:endParaRPr kumimoji="1" lang="en-US" altLang="ja-JP" dirty="0"/>
          </a:p>
          <a:p>
            <a:r>
              <a:rPr kumimoji="1" lang="ja-JP" altLang="en-US" dirty="0"/>
              <a:t>グループ人数は６名がふさわしい</a:t>
            </a:r>
            <a:endParaRPr kumimoji="1" lang="en-US" altLang="ja-JP" dirty="0"/>
          </a:p>
          <a:p>
            <a:pPr marL="0" indent="0">
              <a:buNone/>
            </a:pPr>
            <a:r>
              <a:rPr kumimoji="1" lang="ja-JP" altLang="en-US" dirty="0"/>
              <a:t>　　</a:t>
            </a:r>
            <a:r>
              <a:rPr kumimoji="1" lang="en-US" altLang="ja-JP" dirty="0"/>
              <a:t>G</a:t>
            </a:r>
            <a:r>
              <a:rPr kumimoji="1" lang="ja-JP" altLang="en-US" dirty="0"/>
              <a:t>人数が多くなると、意見交換する時間が取れなくなってしまうので注意が必要</a:t>
            </a:r>
            <a:endParaRPr kumimoji="1" lang="en-US" altLang="ja-JP" dirty="0"/>
          </a:p>
          <a:p>
            <a:pPr marL="0" indent="0">
              <a:buNone/>
            </a:pPr>
            <a:r>
              <a:rPr kumimoji="1" lang="ja-JP" altLang="en-US" dirty="0"/>
              <a:t>　　研修を受講する事業所規模の多様性（社会福祉法人、株式、</a:t>
            </a:r>
            <a:r>
              <a:rPr kumimoji="1" lang="en-US" altLang="ja-JP" dirty="0"/>
              <a:t>NPO</a:t>
            </a:r>
            <a:r>
              <a:rPr kumimoji="1" lang="ja-JP" altLang="en-US" dirty="0"/>
              <a:t>、一般社団等）</a:t>
            </a:r>
            <a:endParaRPr kumimoji="1" lang="en-US" altLang="ja-JP" dirty="0"/>
          </a:p>
          <a:p>
            <a:pPr marL="0" indent="0">
              <a:buNone/>
            </a:pPr>
            <a:r>
              <a:rPr kumimoji="1" lang="ja-JP" altLang="en-US" dirty="0"/>
              <a:t>　　研修を受講するサビ児管の多様性（サビ児管専任・管理者兼務、サポート体制等）</a:t>
            </a:r>
            <a:endParaRPr kumimoji="1" lang="en-US" altLang="ja-JP" dirty="0"/>
          </a:p>
          <a:p>
            <a:pPr marL="0" indent="0">
              <a:buNone/>
            </a:pPr>
            <a:endParaRPr kumimoji="1" lang="en-US" altLang="ja-JP" dirty="0"/>
          </a:p>
          <a:p>
            <a:r>
              <a:rPr lang="ja-JP" altLang="en-US" dirty="0"/>
              <a:t>演習で取り上げるテーマを決める　　</a:t>
            </a:r>
            <a:endParaRPr lang="en-US" altLang="ja-JP" dirty="0"/>
          </a:p>
          <a:p>
            <a:pPr marL="0" indent="0">
              <a:buNone/>
            </a:pPr>
            <a:r>
              <a:rPr lang="ja-JP" altLang="en-US" dirty="0"/>
              <a:t>　　関係機関はどこを例題にする？　／　</a:t>
            </a:r>
            <a:r>
              <a:rPr kumimoji="1" lang="ja-JP" altLang="en-US" dirty="0"/>
              <a:t>関係機関と担当者会議を一緒のテーマとする？</a:t>
            </a:r>
            <a:endParaRPr kumimoji="1" lang="en-US" altLang="ja-JP" dirty="0"/>
          </a:p>
          <a:p>
            <a:pPr marL="0" indent="0">
              <a:buNone/>
            </a:pPr>
            <a:r>
              <a:rPr kumimoji="1" lang="ja-JP" altLang="en-US" dirty="0"/>
              <a:t>　　　＊ただし、相談支援専門員との連携、自立支援協議会の活用については必須</a:t>
            </a:r>
            <a:endParaRPr kumimoji="1" lang="en-US" altLang="ja-JP" dirty="0"/>
          </a:p>
          <a:p>
            <a:pPr marL="0" indent="0">
              <a:buNone/>
            </a:pPr>
            <a:endParaRPr kumimoji="1" lang="en-US" altLang="ja-JP" dirty="0"/>
          </a:p>
          <a:p>
            <a:r>
              <a:rPr kumimoji="1" lang="ja-JP" altLang="en-US" dirty="0"/>
              <a:t>演習の１１０分の時間配分を考える（工夫する）ことが必要</a:t>
            </a:r>
            <a:endParaRPr kumimoji="1" lang="en-US" altLang="ja-JP" dirty="0"/>
          </a:p>
          <a:p>
            <a:pPr marL="0" indent="0">
              <a:buNone/>
            </a:pPr>
            <a:r>
              <a:rPr kumimoji="1" lang="ja-JP" altLang="en-US" dirty="0"/>
              <a:t>　　例えば、演習４つとした場合　／　報告・意見交換４分</a:t>
            </a:r>
            <a:r>
              <a:rPr kumimoji="1" lang="en-US" altLang="ja-JP" dirty="0"/>
              <a:t>×</a:t>
            </a:r>
            <a:r>
              <a:rPr kumimoji="1" lang="ja-JP" altLang="en-US" dirty="0"/>
              <a:t>６人</a:t>
            </a:r>
            <a:r>
              <a:rPr kumimoji="1" lang="en-US" altLang="ja-JP" dirty="0"/>
              <a:t>×</a:t>
            </a:r>
            <a:r>
              <a:rPr kumimoji="1" lang="ja-JP" altLang="en-US" dirty="0"/>
              <a:t>４演習＝９６分</a:t>
            </a:r>
            <a:endParaRPr kumimoji="1" lang="en-US" altLang="ja-JP" dirty="0"/>
          </a:p>
          <a:p>
            <a:pPr marL="0" indent="0">
              <a:buNone/>
            </a:pPr>
            <a:r>
              <a:rPr lang="ja-JP" altLang="en-US" dirty="0"/>
              <a:t>　　</a:t>
            </a:r>
            <a:r>
              <a:rPr kumimoji="1" lang="ja-JP" altLang="en-US" dirty="0"/>
              <a:t>例えば、演習３つとした場合</a:t>
            </a:r>
            <a:r>
              <a:rPr lang="ja-JP" altLang="en-US" dirty="0"/>
              <a:t>　／　</a:t>
            </a:r>
            <a:r>
              <a:rPr kumimoji="1" lang="ja-JP" altLang="en-US" dirty="0"/>
              <a:t>報告・意見交換５分</a:t>
            </a:r>
            <a:r>
              <a:rPr kumimoji="1" lang="en-US" altLang="ja-JP" dirty="0"/>
              <a:t>×</a:t>
            </a:r>
            <a:r>
              <a:rPr kumimoji="1" lang="ja-JP" altLang="en-US" dirty="0"/>
              <a:t>６人</a:t>
            </a:r>
            <a:r>
              <a:rPr kumimoji="1" lang="en-US" altLang="ja-JP" dirty="0"/>
              <a:t>×</a:t>
            </a:r>
            <a:r>
              <a:rPr kumimoji="1" lang="ja-JP" altLang="en-US" dirty="0"/>
              <a:t>３演習＝９０分</a:t>
            </a:r>
            <a:endParaRPr kumimoji="1" lang="en-US" altLang="ja-JP" dirty="0"/>
          </a:p>
          <a:p>
            <a:pPr marL="0" indent="0">
              <a:buNone/>
            </a:pPr>
            <a:r>
              <a:rPr lang="ja-JP" altLang="en-US" dirty="0"/>
              <a:t>　＊時間のコントロールを統括が行うことで、グループのばらつきを抑えることができる</a:t>
            </a:r>
            <a:endParaRPr lang="en-US" altLang="ja-JP" dirty="0"/>
          </a:p>
          <a:p>
            <a:pPr marL="0" indent="0">
              <a:buNone/>
            </a:pPr>
            <a:r>
              <a:rPr kumimoji="1" lang="ja-JP" altLang="en-US" dirty="0"/>
              <a:t>　＊演習を始める前に事前説明をするのなら５分は別に時間が必要となる</a:t>
            </a:r>
            <a:endParaRPr kumimoji="1" lang="en-US" altLang="ja-JP" dirty="0"/>
          </a:p>
          <a:p>
            <a:pPr marL="0" indent="0">
              <a:buNone/>
            </a:pPr>
            <a:endParaRPr kumimoji="1" lang="en-US" altLang="ja-JP" u="sng" dirty="0"/>
          </a:p>
          <a:p>
            <a:r>
              <a:rPr kumimoji="1" lang="ja-JP" altLang="en-US" dirty="0"/>
              <a:t>統括・ファシリテーター・行政とで研修の準備を行うことが大切</a:t>
            </a:r>
            <a:endParaRPr kumimoji="1" lang="en-US" altLang="ja-JP" dirty="0"/>
          </a:p>
        </p:txBody>
      </p:sp>
    </p:spTree>
    <p:extLst>
      <p:ext uri="{BB962C8B-B14F-4D97-AF65-F5344CB8AC3E}">
        <p14:creationId xmlns:p14="http://schemas.microsoft.com/office/powerpoint/2010/main" val="3732548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344489" y="116633"/>
            <a:ext cx="8475984" cy="497486"/>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2800" b="1" dirty="0">
                <a:solidFill>
                  <a:srgbClr val="A50021"/>
                </a:solidFill>
                <a:ea typeface="ＭＳ Ｐゴシック" charset="-128"/>
              </a:rPr>
              <a:t>実践研修カリキュラム</a:t>
            </a:r>
          </a:p>
        </p:txBody>
      </p:sp>
      <p:pic>
        <p:nvPicPr>
          <p:cNvPr id="2" name="図 1">
            <a:extLst>
              <a:ext uri="{FF2B5EF4-FFF2-40B4-BE49-F238E27FC236}">
                <a16:creationId xmlns:a16="http://schemas.microsoft.com/office/drawing/2014/main" id="{C2DE95E5-D875-4D71-99D1-8CDF701E039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344488" y="730750"/>
            <a:ext cx="8475983" cy="6010617"/>
          </a:xfrm>
          <a:prstGeom prst="rect">
            <a:avLst/>
          </a:prstGeom>
        </p:spPr>
      </p:pic>
      <p:sp>
        <p:nvSpPr>
          <p:cNvPr id="3" name="四角形: 角を丸くする 2">
            <a:extLst>
              <a:ext uri="{FF2B5EF4-FFF2-40B4-BE49-F238E27FC236}">
                <a16:creationId xmlns:a16="http://schemas.microsoft.com/office/drawing/2014/main" id="{B846A10C-E0BB-9E87-8B92-40790D995163}"/>
              </a:ext>
            </a:extLst>
          </p:cNvPr>
          <p:cNvSpPr/>
          <p:nvPr/>
        </p:nvSpPr>
        <p:spPr>
          <a:xfrm>
            <a:off x="286247" y="5955527"/>
            <a:ext cx="8534224" cy="49748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78244FAF-694C-BCA5-E67F-84C6C3108380}"/>
              </a:ext>
            </a:extLst>
          </p:cNvPr>
          <p:cNvSpPr txBox="1"/>
          <p:nvPr/>
        </p:nvSpPr>
        <p:spPr>
          <a:xfrm>
            <a:off x="25146" y="4993419"/>
            <a:ext cx="246490" cy="369332"/>
          </a:xfrm>
          <a:prstGeom prst="rect">
            <a:avLst/>
          </a:prstGeom>
          <a:noFill/>
        </p:spPr>
        <p:txBody>
          <a:bodyPr wrap="square" rtlCol="0">
            <a:spAutoFit/>
          </a:bodyPr>
          <a:lstStyle/>
          <a:p>
            <a:r>
              <a:rPr kumimoji="1" lang="ja-JP" altLang="en-US" b="1" dirty="0">
                <a:solidFill>
                  <a:srgbClr val="FF0000"/>
                </a:solidFill>
              </a:rPr>
              <a:t>①</a:t>
            </a:r>
          </a:p>
        </p:txBody>
      </p:sp>
      <p:sp>
        <p:nvSpPr>
          <p:cNvPr id="8" name="テキスト ボックス 7">
            <a:extLst>
              <a:ext uri="{FF2B5EF4-FFF2-40B4-BE49-F238E27FC236}">
                <a16:creationId xmlns:a16="http://schemas.microsoft.com/office/drawing/2014/main" id="{FAB9C65E-1CB3-3240-C7B1-DC14066CE429}"/>
              </a:ext>
            </a:extLst>
          </p:cNvPr>
          <p:cNvSpPr txBox="1"/>
          <p:nvPr/>
        </p:nvSpPr>
        <p:spPr>
          <a:xfrm>
            <a:off x="29095" y="5527880"/>
            <a:ext cx="485081" cy="369332"/>
          </a:xfrm>
          <a:prstGeom prst="rect">
            <a:avLst/>
          </a:prstGeom>
          <a:noFill/>
        </p:spPr>
        <p:txBody>
          <a:bodyPr wrap="square" rtlCol="0">
            <a:spAutoFit/>
          </a:bodyPr>
          <a:lstStyle/>
          <a:p>
            <a:r>
              <a:rPr kumimoji="1" lang="ja-JP" altLang="en-US" b="1" dirty="0">
                <a:solidFill>
                  <a:srgbClr val="FF0000"/>
                </a:solidFill>
              </a:rPr>
              <a:t>②</a:t>
            </a:r>
          </a:p>
        </p:txBody>
      </p:sp>
      <p:sp>
        <p:nvSpPr>
          <p:cNvPr id="6" name="四角形: 角を丸くする 5">
            <a:extLst>
              <a:ext uri="{FF2B5EF4-FFF2-40B4-BE49-F238E27FC236}">
                <a16:creationId xmlns:a16="http://schemas.microsoft.com/office/drawing/2014/main" id="{B0E98AD0-407E-4A85-0281-CE830DBA9F0F}"/>
              </a:ext>
            </a:extLst>
          </p:cNvPr>
          <p:cNvSpPr/>
          <p:nvPr/>
        </p:nvSpPr>
        <p:spPr>
          <a:xfrm>
            <a:off x="3586655" y="2958056"/>
            <a:ext cx="3807373" cy="161596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①②の講義を踏まえ、関係機関・相談支援専門員との連携、担当者会議、協議会についての自己の振り返りと演習を行います</a:t>
            </a:r>
          </a:p>
        </p:txBody>
      </p:sp>
    </p:spTree>
    <p:extLst>
      <p:ext uri="{BB962C8B-B14F-4D97-AF65-F5344CB8AC3E}">
        <p14:creationId xmlns:p14="http://schemas.microsoft.com/office/powerpoint/2010/main" val="1660153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C792C3-DDB0-887A-246D-E67981E8F169}"/>
              </a:ext>
            </a:extLst>
          </p:cNvPr>
          <p:cNvSpPr>
            <a:spLocks noGrp="1"/>
          </p:cNvSpPr>
          <p:nvPr>
            <p:ph type="title"/>
          </p:nvPr>
        </p:nvSpPr>
        <p:spPr/>
        <p:txBody>
          <a:bodyPr/>
          <a:lstStyle/>
          <a:p>
            <a:r>
              <a:rPr kumimoji="1" lang="ja-JP" altLang="en-US" dirty="0"/>
              <a:t>１．講義・演習の内容</a:t>
            </a:r>
          </a:p>
        </p:txBody>
      </p:sp>
      <p:sp>
        <p:nvSpPr>
          <p:cNvPr id="3" name="コンテンツ プレースホルダー 2">
            <a:extLst>
              <a:ext uri="{FF2B5EF4-FFF2-40B4-BE49-F238E27FC236}">
                <a16:creationId xmlns:a16="http://schemas.microsoft.com/office/drawing/2014/main" id="{620BF0AC-65C7-C3BC-F2BC-A179453F281E}"/>
              </a:ext>
            </a:extLst>
          </p:cNvPr>
          <p:cNvSpPr>
            <a:spLocks noGrp="1"/>
          </p:cNvSpPr>
          <p:nvPr>
            <p:ph idx="1"/>
          </p:nvPr>
        </p:nvSpPr>
        <p:spPr/>
        <p:txBody>
          <a:bodyPr>
            <a:normAutofit lnSpcReduction="10000"/>
          </a:bodyPr>
          <a:lstStyle/>
          <a:p>
            <a:r>
              <a:rPr kumimoji="1" lang="ja-JP" altLang="en-US" dirty="0"/>
              <a:t>相談支援専門員や関係機関との連携（多職種連携）、担当者会議、（自立支援）協議会の講義を踏まえ、サビ児管として能動的に参加することの重要性を理解する。</a:t>
            </a:r>
            <a:r>
              <a:rPr kumimoji="1" lang="ja-JP" altLang="en-US" dirty="0">
                <a:solidFill>
                  <a:srgbClr val="FF0000"/>
                </a:solidFill>
              </a:rPr>
              <a:t>①②講義</a:t>
            </a:r>
            <a:endParaRPr kumimoji="1" lang="en-US" altLang="ja-JP" dirty="0">
              <a:solidFill>
                <a:srgbClr val="FF0000"/>
              </a:solidFill>
            </a:endParaRPr>
          </a:p>
          <a:p>
            <a:r>
              <a:rPr lang="ja-JP" altLang="en-US" dirty="0"/>
              <a:t>サビ児管</a:t>
            </a:r>
            <a:r>
              <a:rPr kumimoji="1" lang="ja-JP" altLang="en-US" dirty="0"/>
              <a:t>の業務と照らし合わせながら、</a:t>
            </a:r>
            <a:r>
              <a:rPr lang="ja-JP" altLang="en-US" dirty="0"/>
              <a:t>相談支援専門員や関係機関との連携、（自立支援）協議会に報告すること等について、できていること、できていないこと、今後の対応について整理する（自己の振り返り）</a:t>
            </a:r>
            <a:endParaRPr lang="en-US" altLang="ja-JP" dirty="0"/>
          </a:p>
          <a:p>
            <a:r>
              <a:rPr kumimoji="1" lang="ja-JP" altLang="en-US" dirty="0"/>
              <a:t>今後の対応について、具体的な取り組み方法について考える（グループ演習）</a:t>
            </a:r>
          </a:p>
        </p:txBody>
      </p:sp>
    </p:spTree>
    <p:extLst>
      <p:ext uri="{BB962C8B-B14F-4D97-AF65-F5344CB8AC3E}">
        <p14:creationId xmlns:p14="http://schemas.microsoft.com/office/powerpoint/2010/main" val="2162328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1765D1-D467-83F3-FC9D-4B42FE4B0619}"/>
              </a:ext>
            </a:extLst>
          </p:cNvPr>
          <p:cNvSpPr>
            <a:spLocks noGrp="1"/>
          </p:cNvSpPr>
          <p:nvPr>
            <p:ph type="title"/>
          </p:nvPr>
        </p:nvSpPr>
        <p:spPr/>
        <p:txBody>
          <a:bodyPr/>
          <a:lstStyle/>
          <a:p>
            <a:r>
              <a:rPr kumimoji="1" lang="ja-JP" altLang="en-US" dirty="0"/>
              <a:t>講義と演習の関連</a:t>
            </a:r>
          </a:p>
        </p:txBody>
      </p:sp>
      <p:graphicFrame>
        <p:nvGraphicFramePr>
          <p:cNvPr id="4" name="表 4">
            <a:extLst>
              <a:ext uri="{FF2B5EF4-FFF2-40B4-BE49-F238E27FC236}">
                <a16:creationId xmlns:a16="http://schemas.microsoft.com/office/drawing/2014/main" id="{A7F13128-95A2-8ECB-4151-EE7CB5A86F6A}"/>
              </a:ext>
            </a:extLst>
          </p:cNvPr>
          <p:cNvGraphicFramePr>
            <a:graphicFrameLocks noGrp="1"/>
          </p:cNvGraphicFramePr>
          <p:nvPr>
            <p:ph idx="1"/>
            <p:extLst>
              <p:ext uri="{D42A27DB-BD31-4B8C-83A1-F6EECF244321}">
                <p14:modId xmlns:p14="http://schemas.microsoft.com/office/powerpoint/2010/main" val="3153912371"/>
              </p:ext>
            </p:extLst>
          </p:nvPr>
        </p:nvGraphicFramePr>
        <p:xfrm>
          <a:off x="628650" y="1825624"/>
          <a:ext cx="7886700" cy="4440003"/>
        </p:xfrm>
        <a:graphic>
          <a:graphicData uri="http://schemas.openxmlformats.org/drawingml/2006/table">
            <a:tbl>
              <a:tblPr firstRow="1" bandRow="1">
                <a:tableStyleId>{5C22544A-7EE6-4342-B048-85BDC9FD1C3A}</a:tableStyleId>
              </a:tblPr>
              <a:tblGrid>
                <a:gridCol w="1502300">
                  <a:extLst>
                    <a:ext uri="{9D8B030D-6E8A-4147-A177-3AD203B41FA5}">
                      <a16:colId xmlns:a16="http://schemas.microsoft.com/office/drawing/2014/main" val="3783085463"/>
                    </a:ext>
                  </a:extLst>
                </a:gridCol>
                <a:gridCol w="2441050">
                  <a:extLst>
                    <a:ext uri="{9D8B030D-6E8A-4147-A177-3AD203B41FA5}">
                      <a16:colId xmlns:a16="http://schemas.microsoft.com/office/drawing/2014/main" val="3205338015"/>
                    </a:ext>
                  </a:extLst>
                </a:gridCol>
                <a:gridCol w="1971675">
                  <a:extLst>
                    <a:ext uri="{9D8B030D-6E8A-4147-A177-3AD203B41FA5}">
                      <a16:colId xmlns:a16="http://schemas.microsoft.com/office/drawing/2014/main" val="2342271932"/>
                    </a:ext>
                  </a:extLst>
                </a:gridCol>
                <a:gridCol w="1971675">
                  <a:extLst>
                    <a:ext uri="{9D8B030D-6E8A-4147-A177-3AD203B41FA5}">
                      <a16:colId xmlns:a16="http://schemas.microsoft.com/office/drawing/2014/main" val="3769607070"/>
                    </a:ext>
                  </a:extLst>
                </a:gridCol>
              </a:tblGrid>
              <a:tr h="465022">
                <a:tc>
                  <a:txBody>
                    <a:bodyPr/>
                    <a:lstStyle/>
                    <a:p>
                      <a:pPr algn="ctr"/>
                      <a:r>
                        <a:rPr kumimoji="1" lang="ja-JP" altLang="en-US" sz="1400" dirty="0"/>
                        <a:t>項目</a:t>
                      </a:r>
                    </a:p>
                  </a:txBody>
                  <a:tcPr/>
                </a:tc>
                <a:tc>
                  <a:txBody>
                    <a:bodyPr/>
                    <a:lstStyle/>
                    <a:p>
                      <a:pPr algn="ctr"/>
                      <a:r>
                        <a:rPr kumimoji="1" lang="ja-JP" altLang="en-US" sz="1400" dirty="0"/>
                        <a:t>内容</a:t>
                      </a:r>
                    </a:p>
                  </a:txBody>
                  <a:tcPr/>
                </a:tc>
                <a:tc>
                  <a:txBody>
                    <a:bodyPr/>
                    <a:lstStyle/>
                    <a:p>
                      <a:pPr algn="ctr"/>
                      <a:r>
                        <a:rPr kumimoji="1" lang="ja-JP" altLang="en-US" sz="1400" dirty="0"/>
                        <a:t>演習（個人ワーク）</a:t>
                      </a:r>
                    </a:p>
                  </a:txBody>
                  <a:tcPr/>
                </a:tc>
                <a:tc>
                  <a:txBody>
                    <a:bodyPr/>
                    <a:lstStyle/>
                    <a:p>
                      <a:pPr algn="ctr"/>
                      <a:r>
                        <a:rPr kumimoji="1" lang="ja-JP" altLang="en-US" sz="1400" dirty="0"/>
                        <a:t>演習（</a:t>
                      </a:r>
                      <a:r>
                        <a:rPr kumimoji="1" lang="en-US" altLang="ja-JP" sz="1400" dirty="0"/>
                        <a:t>G</a:t>
                      </a:r>
                      <a:r>
                        <a:rPr kumimoji="1" lang="ja-JP" altLang="en-US" sz="1400" dirty="0"/>
                        <a:t>ワーク）</a:t>
                      </a:r>
                    </a:p>
                  </a:txBody>
                  <a:tcPr/>
                </a:tc>
                <a:extLst>
                  <a:ext uri="{0D108BD9-81ED-4DB2-BD59-A6C34878D82A}">
                    <a16:rowId xmlns:a16="http://schemas.microsoft.com/office/drawing/2014/main" val="1577315709"/>
                  </a:ext>
                </a:extLst>
              </a:tr>
              <a:tr h="1719944">
                <a:tc>
                  <a:txBody>
                    <a:bodyPr/>
                    <a:lstStyle/>
                    <a:p>
                      <a:r>
                        <a:rPr kumimoji="1" lang="ja-JP" altLang="en-US" sz="1400" dirty="0"/>
                        <a:t>講義</a:t>
                      </a:r>
                      <a:r>
                        <a:rPr kumimoji="1" lang="en-US" altLang="ja-JP" sz="1400" dirty="0"/>
                        <a:t>1</a:t>
                      </a:r>
                    </a:p>
                    <a:p>
                      <a:r>
                        <a:rPr kumimoji="1" lang="ja-JP" altLang="en-US" sz="1400" dirty="0"/>
                        <a:t>サービス担当者会議等におけるサビ児管の役割</a:t>
                      </a:r>
                    </a:p>
                  </a:txBody>
                  <a:tcPr/>
                </a:tc>
                <a:tc>
                  <a:txBody>
                    <a:bodyPr/>
                    <a:lstStyle/>
                    <a:p>
                      <a:r>
                        <a:rPr kumimoji="1" lang="ja-JP" altLang="en-US" sz="1400" dirty="0"/>
                        <a:t>多職種連携や地域課題の実践事例を活用し、サービス担当者会議の役割（相談支援専門員との連携や関係機関との連携方法）について理解する。</a:t>
                      </a:r>
                    </a:p>
                  </a:txBody>
                  <a:tcPr/>
                </a:tc>
                <a:tc>
                  <a:txBody>
                    <a:bodyPr/>
                    <a:lstStyle/>
                    <a:p>
                      <a:r>
                        <a:rPr kumimoji="1" lang="ja-JP" altLang="en-US" sz="1400" dirty="0"/>
                        <a:t>講義１を踏まえ、サビ児管としての役割、日頃の実践を照らし合わせ、自己の振り返りを行い、今後の実践を考える。</a:t>
                      </a:r>
                    </a:p>
                  </a:txBody>
                  <a:tcPr/>
                </a:tc>
                <a:tc>
                  <a:txBody>
                    <a:bodyPr/>
                    <a:lstStyle/>
                    <a:p>
                      <a:r>
                        <a:rPr kumimoji="1" lang="ja-JP" altLang="en-US" sz="1400" dirty="0"/>
                        <a:t>自己の振り返り表をもとに、グループで意見交換を行い、皆の意見を参考にして業務に活かしていく。</a:t>
                      </a:r>
                    </a:p>
                  </a:txBody>
                  <a:tcPr/>
                </a:tc>
                <a:extLst>
                  <a:ext uri="{0D108BD9-81ED-4DB2-BD59-A6C34878D82A}">
                    <a16:rowId xmlns:a16="http://schemas.microsoft.com/office/drawing/2014/main" val="564088929"/>
                  </a:ext>
                </a:extLst>
              </a:tr>
              <a:tr h="2255037">
                <a:tc>
                  <a:txBody>
                    <a:bodyPr/>
                    <a:lstStyle/>
                    <a:p>
                      <a:r>
                        <a:rPr kumimoji="1" lang="ja-JP" altLang="en-US" sz="1400" dirty="0"/>
                        <a:t>講義</a:t>
                      </a:r>
                      <a:r>
                        <a:rPr kumimoji="1" lang="en-US" altLang="ja-JP" sz="1400" dirty="0"/>
                        <a:t>2</a:t>
                      </a:r>
                    </a:p>
                    <a:p>
                      <a:r>
                        <a:rPr kumimoji="1" lang="ja-JP" altLang="en-US" sz="1400" dirty="0"/>
                        <a:t>（自立支援）協議会を活用した地域課題の解決に向けた取り組み</a:t>
                      </a:r>
                    </a:p>
                  </a:txBody>
                  <a:tcPr/>
                </a:tc>
                <a:tc>
                  <a:txBody>
                    <a:bodyPr/>
                    <a:lstStyle/>
                    <a:p>
                      <a:r>
                        <a:rPr kumimoji="1" lang="ja-JP" altLang="en-US" sz="1400" dirty="0"/>
                        <a:t>①（自立支援）協議会の意義、目的、活動内容について理解する</a:t>
                      </a:r>
                      <a:endParaRPr kumimoji="1" lang="en-US" altLang="ja-JP" sz="1400" dirty="0"/>
                    </a:p>
                    <a:p>
                      <a:r>
                        <a:rPr kumimoji="1" lang="ja-JP" altLang="en-US" sz="1400" dirty="0"/>
                        <a:t>②サビ児管業務を通して見出された地域課題を解決するための（自立支援）協議会の活用について実践報告等により学ぶ。</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t>講義２を踏まえ、サビ児管としての役割、日頃の実践を照らし合わせ、自己の振り返りを行い、今後の実践を考える。</a:t>
                      </a:r>
                    </a:p>
                    <a:p>
                      <a:endParaRPr kumimoji="1" lang="ja-JP" alt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t>自己の振り返り表をもとに、グループで意見交換を行い、皆の意見を参考にして業務に活かしていく。</a:t>
                      </a:r>
                    </a:p>
                    <a:p>
                      <a:endParaRPr kumimoji="1" lang="ja-JP" altLang="en-US" sz="1400" dirty="0"/>
                    </a:p>
                  </a:txBody>
                  <a:tcPr/>
                </a:tc>
                <a:extLst>
                  <a:ext uri="{0D108BD9-81ED-4DB2-BD59-A6C34878D82A}">
                    <a16:rowId xmlns:a16="http://schemas.microsoft.com/office/drawing/2014/main" val="2196125244"/>
                  </a:ext>
                </a:extLst>
              </a:tr>
            </a:tbl>
          </a:graphicData>
        </a:graphic>
      </p:graphicFrame>
    </p:spTree>
    <p:extLst>
      <p:ext uri="{BB962C8B-B14F-4D97-AF65-F5344CB8AC3E}">
        <p14:creationId xmlns:p14="http://schemas.microsoft.com/office/powerpoint/2010/main" val="3284392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045F3B-0914-B5CF-CD2B-28974A4B0297}"/>
              </a:ext>
            </a:extLst>
          </p:cNvPr>
          <p:cNvSpPr>
            <a:spLocks noGrp="1"/>
          </p:cNvSpPr>
          <p:nvPr>
            <p:ph type="title"/>
          </p:nvPr>
        </p:nvSpPr>
        <p:spPr/>
        <p:txBody>
          <a:bodyPr/>
          <a:lstStyle/>
          <a:p>
            <a:r>
              <a:rPr kumimoji="1" lang="ja-JP" altLang="en-US" dirty="0"/>
              <a:t>演習の流れ</a:t>
            </a:r>
          </a:p>
        </p:txBody>
      </p:sp>
      <p:sp>
        <p:nvSpPr>
          <p:cNvPr id="4" name="正方形/長方形 3">
            <a:extLst>
              <a:ext uri="{FF2B5EF4-FFF2-40B4-BE49-F238E27FC236}">
                <a16:creationId xmlns:a16="http://schemas.microsoft.com/office/drawing/2014/main" id="{1F68A1E8-AFDC-1522-68ED-CBB35C98889D}"/>
              </a:ext>
            </a:extLst>
          </p:cNvPr>
          <p:cNvSpPr/>
          <p:nvPr/>
        </p:nvSpPr>
        <p:spPr>
          <a:xfrm>
            <a:off x="723900" y="3913187"/>
            <a:ext cx="2333626" cy="1739105"/>
          </a:xfrm>
          <a:prstGeom prst="rect">
            <a:avLst/>
          </a:prstGeom>
          <a:solidFill>
            <a:srgbClr val="FF0000"/>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講義２</a:t>
            </a:r>
            <a:endParaRPr kumimoji="1" lang="en-US" altLang="ja-JP" sz="2000" b="1" dirty="0"/>
          </a:p>
          <a:p>
            <a:pPr algn="ctr"/>
            <a:r>
              <a:rPr kumimoji="1" lang="ja-JP" altLang="en-US" sz="2000" b="1" dirty="0"/>
              <a:t>（自立支援）協議会を活用した地域課題の解決に向けた取り組み</a:t>
            </a:r>
            <a:endParaRPr kumimoji="1" lang="en-US" altLang="ja-JP" sz="2000" b="1" dirty="0"/>
          </a:p>
          <a:p>
            <a:pPr algn="ctr"/>
            <a:endParaRPr kumimoji="1" lang="ja-JP" altLang="en-US" sz="1400" b="1" dirty="0"/>
          </a:p>
        </p:txBody>
      </p:sp>
      <p:sp>
        <p:nvSpPr>
          <p:cNvPr id="5" name="正方形/長方形 4">
            <a:extLst>
              <a:ext uri="{FF2B5EF4-FFF2-40B4-BE49-F238E27FC236}">
                <a16:creationId xmlns:a16="http://schemas.microsoft.com/office/drawing/2014/main" id="{D822013F-C9F4-DC45-E4AD-6783C8B43E55}"/>
              </a:ext>
            </a:extLst>
          </p:cNvPr>
          <p:cNvSpPr/>
          <p:nvPr/>
        </p:nvSpPr>
        <p:spPr>
          <a:xfrm>
            <a:off x="723900" y="1979612"/>
            <a:ext cx="2333625" cy="1611313"/>
          </a:xfrm>
          <a:prstGeom prst="rect">
            <a:avLst/>
          </a:prstGeom>
          <a:solidFill>
            <a:srgbClr val="FFC0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講義１</a:t>
            </a:r>
            <a:endParaRPr kumimoji="1" lang="en-US" altLang="ja-JP" b="1" dirty="0"/>
          </a:p>
          <a:p>
            <a:pPr algn="ctr"/>
            <a:r>
              <a:rPr kumimoji="1" lang="ja-JP" altLang="en-US" sz="2000" b="1" dirty="0"/>
              <a:t>サービス担当者会議等におけるサビ児管の役割</a:t>
            </a:r>
          </a:p>
          <a:p>
            <a:pPr algn="ctr"/>
            <a:endParaRPr kumimoji="1" lang="ja-JP" altLang="en-US" sz="1400" b="1" dirty="0"/>
          </a:p>
        </p:txBody>
      </p:sp>
      <p:sp>
        <p:nvSpPr>
          <p:cNvPr id="6" name="矢印: 右 5">
            <a:extLst>
              <a:ext uri="{FF2B5EF4-FFF2-40B4-BE49-F238E27FC236}">
                <a16:creationId xmlns:a16="http://schemas.microsoft.com/office/drawing/2014/main" id="{F914BE78-607F-E0A3-E5AA-BA62F5FEA487}"/>
              </a:ext>
            </a:extLst>
          </p:cNvPr>
          <p:cNvSpPr/>
          <p:nvPr/>
        </p:nvSpPr>
        <p:spPr>
          <a:xfrm>
            <a:off x="3286125" y="2370931"/>
            <a:ext cx="466725" cy="28765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ED9063F1-868F-8CE0-5F95-7D480B1EAD20}"/>
              </a:ext>
            </a:extLst>
          </p:cNvPr>
          <p:cNvSpPr/>
          <p:nvPr/>
        </p:nvSpPr>
        <p:spPr>
          <a:xfrm>
            <a:off x="4095752" y="1979612"/>
            <a:ext cx="1933575" cy="78263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個人ワーク</a:t>
            </a:r>
            <a:endParaRPr kumimoji="1" lang="en-US" altLang="ja-JP" b="1" dirty="0"/>
          </a:p>
          <a:p>
            <a:pPr algn="ctr"/>
            <a:r>
              <a:rPr kumimoji="1" lang="ja-JP" altLang="en-US" dirty="0"/>
              <a:t>自己チェック表</a:t>
            </a:r>
          </a:p>
        </p:txBody>
      </p:sp>
      <p:sp>
        <p:nvSpPr>
          <p:cNvPr id="8" name="正方形/長方形 7">
            <a:extLst>
              <a:ext uri="{FF2B5EF4-FFF2-40B4-BE49-F238E27FC236}">
                <a16:creationId xmlns:a16="http://schemas.microsoft.com/office/drawing/2014/main" id="{7657E357-ECAC-D577-82E5-B0A3B5017D87}"/>
              </a:ext>
            </a:extLst>
          </p:cNvPr>
          <p:cNvSpPr/>
          <p:nvPr/>
        </p:nvSpPr>
        <p:spPr>
          <a:xfrm>
            <a:off x="4095752" y="2936079"/>
            <a:ext cx="1933575" cy="78263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自己チェック表</a:t>
            </a:r>
          </a:p>
        </p:txBody>
      </p:sp>
      <p:sp>
        <p:nvSpPr>
          <p:cNvPr id="9" name="正方形/長方形 8">
            <a:extLst>
              <a:ext uri="{FF2B5EF4-FFF2-40B4-BE49-F238E27FC236}">
                <a16:creationId xmlns:a16="http://schemas.microsoft.com/office/drawing/2014/main" id="{E106A4A6-15B1-5C48-C0D2-0D6594C98A7A}"/>
              </a:ext>
            </a:extLst>
          </p:cNvPr>
          <p:cNvSpPr/>
          <p:nvPr/>
        </p:nvSpPr>
        <p:spPr>
          <a:xfrm>
            <a:off x="4095751" y="3913187"/>
            <a:ext cx="1933575" cy="78263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自己チェック表</a:t>
            </a:r>
          </a:p>
        </p:txBody>
      </p:sp>
      <p:sp>
        <p:nvSpPr>
          <p:cNvPr id="10" name="正方形/長方形 9">
            <a:extLst>
              <a:ext uri="{FF2B5EF4-FFF2-40B4-BE49-F238E27FC236}">
                <a16:creationId xmlns:a16="http://schemas.microsoft.com/office/drawing/2014/main" id="{788A332E-6CD5-5D69-7D79-81CC019C6106}"/>
              </a:ext>
            </a:extLst>
          </p:cNvPr>
          <p:cNvSpPr/>
          <p:nvPr/>
        </p:nvSpPr>
        <p:spPr>
          <a:xfrm>
            <a:off x="4095750" y="4869654"/>
            <a:ext cx="1933575" cy="78263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自己チェック表</a:t>
            </a:r>
          </a:p>
        </p:txBody>
      </p:sp>
      <p:sp>
        <p:nvSpPr>
          <p:cNvPr id="11" name="矢印: 右 10">
            <a:extLst>
              <a:ext uri="{FF2B5EF4-FFF2-40B4-BE49-F238E27FC236}">
                <a16:creationId xmlns:a16="http://schemas.microsoft.com/office/drawing/2014/main" id="{48A88238-AEE5-B931-E902-13F4D560468D}"/>
              </a:ext>
            </a:extLst>
          </p:cNvPr>
          <p:cNvSpPr/>
          <p:nvPr/>
        </p:nvSpPr>
        <p:spPr>
          <a:xfrm>
            <a:off x="6238875" y="2384423"/>
            <a:ext cx="466725" cy="28765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9323531D-53E3-2E23-1979-3D5696126A0E}"/>
              </a:ext>
            </a:extLst>
          </p:cNvPr>
          <p:cNvSpPr/>
          <p:nvPr/>
        </p:nvSpPr>
        <p:spPr>
          <a:xfrm>
            <a:off x="6972300" y="1979612"/>
            <a:ext cx="1333500" cy="367268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グループワーク</a:t>
            </a:r>
          </a:p>
        </p:txBody>
      </p:sp>
    </p:spTree>
    <p:extLst>
      <p:ext uri="{BB962C8B-B14F-4D97-AF65-F5344CB8AC3E}">
        <p14:creationId xmlns:p14="http://schemas.microsoft.com/office/powerpoint/2010/main" val="1615218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EF53D9-178C-1966-368E-470D9FD643A5}"/>
              </a:ext>
            </a:extLst>
          </p:cNvPr>
          <p:cNvSpPr>
            <a:spLocks noGrp="1"/>
          </p:cNvSpPr>
          <p:nvPr>
            <p:ph type="title"/>
          </p:nvPr>
        </p:nvSpPr>
        <p:spPr/>
        <p:txBody>
          <a:bodyPr/>
          <a:lstStyle/>
          <a:p>
            <a:r>
              <a:rPr kumimoji="1" lang="ja-JP" altLang="en-US" dirty="0"/>
              <a:t>２．演習のポイント</a:t>
            </a:r>
          </a:p>
        </p:txBody>
      </p:sp>
      <p:sp>
        <p:nvSpPr>
          <p:cNvPr id="3" name="コンテンツ プレースホルダー 2">
            <a:extLst>
              <a:ext uri="{FF2B5EF4-FFF2-40B4-BE49-F238E27FC236}">
                <a16:creationId xmlns:a16="http://schemas.microsoft.com/office/drawing/2014/main" id="{36479730-0435-32EC-44A7-CDAFA728A9A1}"/>
              </a:ext>
            </a:extLst>
          </p:cNvPr>
          <p:cNvSpPr>
            <a:spLocks noGrp="1"/>
          </p:cNvSpPr>
          <p:nvPr>
            <p:ph idx="1"/>
          </p:nvPr>
        </p:nvSpPr>
        <p:spPr/>
        <p:txBody>
          <a:bodyPr>
            <a:normAutofit lnSpcReduction="10000"/>
          </a:bodyPr>
          <a:lstStyle/>
          <a:p>
            <a:r>
              <a:rPr kumimoji="1" lang="ja-JP" altLang="en-US" u="sng" dirty="0">
                <a:solidFill>
                  <a:srgbClr val="FF0000"/>
                </a:solidFill>
              </a:rPr>
              <a:t>サビ児管としての「私」を主体</a:t>
            </a:r>
            <a:r>
              <a:rPr kumimoji="1" lang="ja-JP" altLang="en-US" dirty="0"/>
              <a:t>として、相談支援専門員や関係機関との連携方法、担当者会議の参加、（自立支援）協議会の参加について考えていきます。</a:t>
            </a:r>
            <a:endParaRPr kumimoji="1" lang="en-US" altLang="ja-JP" dirty="0"/>
          </a:p>
          <a:p>
            <a:r>
              <a:rPr kumimoji="1" lang="ja-JP" altLang="en-US" dirty="0"/>
              <a:t>サビ児管の業務と照らし合わせながら、「今後の</a:t>
            </a:r>
            <a:r>
              <a:rPr lang="ja-JP" altLang="en-US" dirty="0"/>
              <a:t>対応</a:t>
            </a:r>
            <a:r>
              <a:rPr kumimoji="1" lang="ja-JP" altLang="en-US" dirty="0"/>
              <a:t>」について具体的に考え、グループで意見交換します。</a:t>
            </a:r>
            <a:endParaRPr kumimoji="1" lang="en-US" altLang="ja-JP" dirty="0"/>
          </a:p>
          <a:p>
            <a:r>
              <a:rPr kumimoji="1" lang="ja-JP" altLang="en-US" dirty="0"/>
              <a:t>グループメンバーとの意見交換はとても大事になりますので、</a:t>
            </a:r>
            <a:r>
              <a:rPr kumimoji="1" lang="ja-JP" altLang="en-US" dirty="0">
                <a:solidFill>
                  <a:srgbClr val="FF0000"/>
                </a:solidFill>
              </a:rPr>
              <a:t>グループ人数は</a:t>
            </a:r>
            <a:r>
              <a:rPr lang="ja-JP" altLang="en-US" dirty="0">
                <a:solidFill>
                  <a:srgbClr val="FF0000"/>
                </a:solidFill>
              </a:rPr>
              <a:t>６</a:t>
            </a:r>
            <a:r>
              <a:rPr kumimoji="1" lang="ja-JP" altLang="en-US" dirty="0">
                <a:solidFill>
                  <a:srgbClr val="FF0000"/>
                </a:solidFill>
              </a:rPr>
              <a:t>人程度が望ましい</a:t>
            </a:r>
            <a:r>
              <a:rPr kumimoji="1" lang="ja-JP" altLang="en-US" dirty="0"/>
              <a:t>（多くなってしまうと活発な意見交換ができません）。</a:t>
            </a:r>
          </a:p>
        </p:txBody>
      </p:sp>
    </p:spTree>
    <p:extLst>
      <p:ext uri="{BB962C8B-B14F-4D97-AF65-F5344CB8AC3E}">
        <p14:creationId xmlns:p14="http://schemas.microsoft.com/office/powerpoint/2010/main" val="4157759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40FC90-E536-E55C-457D-D736B1F03862}"/>
              </a:ext>
            </a:extLst>
          </p:cNvPr>
          <p:cNvSpPr>
            <a:spLocks noGrp="1"/>
          </p:cNvSpPr>
          <p:nvPr>
            <p:ph type="title"/>
          </p:nvPr>
        </p:nvSpPr>
        <p:spPr>
          <a:xfrm>
            <a:off x="294198" y="291625"/>
            <a:ext cx="8444285" cy="1325563"/>
          </a:xfrm>
        </p:spPr>
        <p:txBody>
          <a:bodyPr>
            <a:normAutofit/>
          </a:bodyPr>
          <a:lstStyle/>
          <a:p>
            <a:r>
              <a:rPr lang="ja-JP" altLang="en-US" sz="3600" dirty="0"/>
              <a:t>演習１：関係機関</a:t>
            </a:r>
            <a:r>
              <a:rPr kumimoji="1" lang="ja-JP" altLang="en-US" sz="3600" dirty="0"/>
              <a:t>との連携（例：医療）</a:t>
            </a:r>
          </a:p>
        </p:txBody>
      </p:sp>
      <p:sp>
        <p:nvSpPr>
          <p:cNvPr id="4" name="四角形: 角を丸くする 3">
            <a:extLst>
              <a:ext uri="{FF2B5EF4-FFF2-40B4-BE49-F238E27FC236}">
                <a16:creationId xmlns:a16="http://schemas.microsoft.com/office/drawing/2014/main" id="{70A601D8-88BF-D954-E98E-66827ED81BFA}"/>
              </a:ext>
            </a:extLst>
          </p:cNvPr>
          <p:cNvSpPr/>
          <p:nvPr/>
        </p:nvSpPr>
        <p:spPr>
          <a:xfrm>
            <a:off x="636104" y="1483222"/>
            <a:ext cx="4357315" cy="4929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精神科病院との連携の実践報告</a:t>
            </a:r>
          </a:p>
        </p:txBody>
      </p:sp>
      <p:sp>
        <p:nvSpPr>
          <p:cNvPr id="5" name="四角形: 角を丸くする 4">
            <a:extLst>
              <a:ext uri="{FF2B5EF4-FFF2-40B4-BE49-F238E27FC236}">
                <a16:creationId xmlns:a16="http://schemas.microsoft.com/office/drawing/2014/main" id="{6245915E-C8DF-EA7E-4016-6C5B87015CCA}"/>
              </a:ext>
            </a:extLst>
          </p:cNvPr>
          <p:cNvSpPr/>
          <p:nvPr/>
        </p:nvSpPr>
        <p:spPr>
          <a:xfrm>
            <a:off x="628650" y="3411537"/>
            <a:ext cx="4364769" cy="4929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t>自己チェック表に記入（個人ワーク）</a:t>
            </a:r>
            <a:endParaRPr kumimoji="1" lang="ja-JP" altLang="en-US" dirty="0"/>
          </a:p>
        </p:txBody>
      </p:sp>
      <p:sp>
        <p:nvSpPr>
          <p:cNvPr id="6" name="四角形: 角を丸くする 5">
            <a:extLst>
              <a:ext uri="{FF2B5EF4-FFF2-40B4-BE49-F238E27FC236}">
                <a16:creationId xmlns:a16="http://schemas.microsoft.com/office/drawing/2014/main" id="{49704319-D34E-9A58-A8AE-90C9D09F3ED2}"/>
              </a:ext>
            </a:extLst>
          </p:cNvPr>
          <p:cNvSpPr/>
          <p:nvPr/>
        </p:nvSpPr>
        <p:spPr>
          <a:xfrm>
            <a:off x="636104" y="5003359"/>
            <a:ext cx="4357315" cy="4929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今後の具体的な取組（グループワーク）</a:t>
            </a:r>
          </a:p>
        </p:txBody>
      </p:sp>
      <p:sp>
        <p:nvSpPr>
          <p:cNvPr id="7" name="矢印: 下 6">
            <a:extLst>
              <a:ext uri="{FF2B5EF4-FFF2-40B4-BE49-F238E27FC236}">
                <a16:creationId xmlns:a16="http://schemas.microsoft.com/office/drawing/2014/main" id="{D814F5A1-90DD-6188-7977-A02F8645FB55}"/>
              </a:ext>
            </a:extLst>
          </p:cNvPr>
          <p:cNvSpPr/>
          <p:nvPr/>
        </p:nvSpPr>
        <p:spPr>
          <a:xfrm>
            <a:off x="1391479" y="2166609"/>
            <a:ext cx="111318" cy="9970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矢印: 下 7">
            <a:extLst>
              <a:ext uri="{FF2B5EF4-FFF2-40B4-BE49-F238E27FC236}">
                <a16:creationId xmlns:a16="http://schemas.microsoft.com/office/drawing/2014/main" id="{5D22BFDD-A478-55CC-22ED-EBAF3697F3AF}"/>
              </a:ext>
            </a:extLst>
          </p:cNvPr>
          <p:cNvSpPr/>
          <p:nvPr/>
        </p:nvSpPr>
        <p:spPr>
          <a:xfrm>
            <a:off x="1391477" y="3991555"/>
            <a:ext cx="111319" cy="8995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矢印: 下 8">
            <a:extLst>
              <a:ext uri="{FF2B5EF4-FFF2-40B4-BE49-F238E27FC236}">
                <a16:creationId xmlns:a16="http://schemas.microsoft.com/office/drawing/2014/main" id="{403133AD-8F63-A751-270C-F8C86F0D3D50}"/>
              </a:ext>
            </a:extLst>
          </p:cNvPr>
          <p:cNvSpPr/>
          <p:nvPr/>
        </p:nvSpPr>
        <p:spPr>
          <a:xfrm flipH="1">
            <a:off x="1391477" y="5619969"/>
            <a:ext cx="111319" cy="7848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9178C4E2-3460-4F08-FCE3-2EB47732CD28}"/>
              </a:ext>
            </a:extLst>
          </p:cNvPr>
          <p:cNvSpPr txBox="1"/>
          <p:nvPr/>
        </p:nvSpPr>
        <p:spPr>
          <a:xfrm>
            <a:off x="930302" y="6404774"/>
            <a:ext cx="2154804" cy="523220"/>
          </a:xfrm>
          <a:prstGeom prst="rect">
            <a:avLst/>
          </a:prstGeom>
          <a:noFill/>
        </p:spPr>
        <p:txBody>
          <a:bodyPr wrap="square" rtlCol="0">
            <a:spAutoFit/>
          </a:bodyPr>
          <a:lstStyle/>
          <a:p>
            <a:r>
              <a:rPr kumimoji="1" lang="ja-JP" altLang="en-US" sz="2800" b="1" dirty="0"/>
              <a:t>実践へ</a:t>
            </a:r>
          </a:p>
        </p:txBody>
      </p:sp>
      <p:sp>
        <p:nvSpPr>
          <p:cNvPr id="3" name="正方形/長方形 2">
            <a:extLst>
              <a:ext uri="{FF2B5EF4-FFF2-40B4-BE49-F238E27FC236}">
                <a16:creationId xmlns:a16="http://schemas.microsoft.com/office/drawing/2014/main" id="{F5E83C92-E7EC-01A8-4D3A-FB797044C858}"/>
              </a:ext>
            </a:extLst>
          </p:cNvPr>
          <p:cNvSpPr/>
          <p:nvPr/>
        </p:nvSpPr>
        <p:spPr>
          <a:xfrm>
            <a:off x="2059388" y="2063240"/>
            <a:ext cx="6567777" cy="12246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・サビ児管が主体となって医療と連携することの必要性</a:t>
            </a:r>
            <a:endParaRPr kumimoji="1" lang="en-US" altLang="ja-JP" sz="1400" dirty="0">
              <a:solidFill>
                <a:schemeClr val="tx1"/>
              </a:solidFill>
            </a:endParaRPr>
          </a:p>
          <a:p>
            <a:r>
              <a:rPr kumimoji="1" lang="ja-JP" altLang="en-US" sz="1400" dirty="0">
                <a:solidFill>
                  <a:schemeClr val="tx1"/>
                </a:solidFill>
              </a:rPr>
              <a:t>・医療に必要な日々の生活情報を取りまとめ、報告する</a:t>
            </a:r>
            <a:endParaRPr kumimoji="1" lang="en-US" altLang="ja-JP" sz="1400" dirty="0">
              <a:solidFill>
                <a:schemeClr val="tx1"/>
              </a:solidFill>
            </a:endParaRPr>
          </a:p>
          <a:p>
            <a:r>
              <a:rPr kumimoji="1" lang="ja-JP" altLang="en-US" sz="1400" dirty="0">
                <a:solidFill>
                  <a:schemeClr val="tx1"/>
                </a:solidFill>
              </a:rPr>
              <a:t>・支援を行うにあたっての助言等を受け、支援員と共有し、支援を工夫する</a:t>
            </a:r>
          </a:p>
        </p:txBody>
      </p:sp>
      <p:sp>
        <p:nvSpPr>
          <p:cNvPr id="11" name="正方形/長方形 10">
            <a:extLst>
              <a:ext uri="{FF2B5EF4-FFF2-40B4-BE49-F238E27FC236}">
                <a16:creationId xmlns:a16="http://schemas.microsoft.com/office/drawing/2014/main" id="{4FE47FC8-B886-C635-263B-A367B452E7AC}"/>
              </a:ext>
            </a:extLst>
          </p:cNvPr>
          <p:cNvSpPr/>
          <p:nvPr/>
        </p:nvSpPr>
        <p:spPr>
          <a:xfrm>
            <a:off x="2059388" y="3991555"/>
            <a:ext cx="6567777" cy="8771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・自身の実践を思い浮かべ、医療等との連携ができているか</a:t>
            </a:r>
            <a:endParaRPr kumimoji="1" lang="en-US" altLang="ja-JP" sz="1400" dirty="0">
              <a:solidFill>
                <a:schemeClr val="tx1"/>
              </a:solidFill>
            </a:endParaRPr>
          </a:p>
          <a:p>
            <a:r>
              <a:rPr kumimoji="1" lang="ja-JP" altLang="en-US" sz="1400" dirty="0">
                <a:solidFill>
                  <a:schemeClr val="tx1"/>
                </a:solidFill>
              </a:rPr>
              <a:t>・困っていることばかりでなく、支援にあたっての情報交換ができているか</a:t>
            </a:r>
            <a:endParaRPr kumimoji="1" lang="en-US" altLang="ja-JP" sz="1400" dirty="0">
              <a:solidFill>
                <a:schemeClr val="tx1"/>
              </a:solidFill>
            </a:endParaRPr>
          </a:p>
          <a:p>
            <a:r>
              <a:rPr kumimoji="1" lang="ja-JP" altLang="en-US" sz="1400" dirty="0">
                <a:solidFill>
                  <a:schemeClr val="tx1"/>
                </a:solidFill>
              </a:rPr>
              <a:t>・サビ児管として、関係機関と連携する際の準備ができているか等</a:t>
            </a:r>
          </a:p>
        </p:txBody>
      </p:sp>
      <p:sp>
        <p:nvSpPr>
          <p:cNvPr id="12" name="正方形/長方形 11">
            <a:extLst>
              <a:ext uri="{FF2B5EF4-FFF2-40B4-BE49-F238E27FC236}">
                <a16:creationId xmlns:a16="http://schemas.microsoft.com/office/drawing/2014/main" id="{AD25EC07-7CEC-29AF-0186-BCCED06D3CDB}"/>
              </a:ext>
            </a:extLst>
          </p:cNvPr>
          <p:cNvSpPr/>
          <p:nvPr/>
        </p:nvSpPr>
        <p:spPr>
          <a:xfrm>
            <a:off x="2059388" y="5619969"/>
            <a:ext cx="6567777" cy="7361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・グループメンバーからの意見も参考にしながら、今後の取り組むべきことを具体化していく</a:t>
            </a:r>
          </a:p>
        </p:txBody>
      </p:sp>
      <p:sp>
        <p:nvSpPr>
          <p:cNvPr id="13" name="四角形: 角を丸くする 12">
            <a:extLst>
              <a:ext uri="{FF2B5EF4-FFF2-40B4-BE49-F238E27FC236}">
                <a16:creationId xmlns:a16="http://schemas.microsoft.com/office/drawing/2014/main" id="{194B4A8D-3300-CA6B-8C13-A8A42331C31A}"/>
              </a:ext>
            </a:extLst>
          </p:cNvPr>
          <p:cNvSpPr/>
          <p:nvPr/>
        </p:nvSpPr>
        <p:spPr>
          <a:xfrm>
            <a:off x="5084380" y="1531016"/>
            <a:ext cx="977462" cy="39739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講義</a:t>
            </a:r>
          </a:p>
        </p:txBody>
      </p:sp>
      <p:sp>
        <p:nvSpPr>
          <p:cNvPr id="14" name="四角形: 角を丸くする 13">
            <a:extLst>
              <a:ext uri="{FF2B5EF4-FFF2-40B4-BE49-F238E27FC236}">
                <a16:creationId xmlns:a16="http://schemas.microsoft.com/office/drawing/2014/main" id="{BFCE5F77-F504-F010-5912-72052BFD35E9}"/>
              </a:ext>
            </a:extLst>
          </p:cNvPr>
          <p:cNvSpPr/>
          <p:nvPr/>
        </p:nvSpPr>
        <p:spPr>
          <a:xfrm>
            <a:off x="5084380" y="3452808"/>
            <a:ext cx="3320611" cy="421461"/>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講義を聴きながら簡単に記入</a:t>
            </a:r>
          </a:p>
        </p:txBody>
      </p:sp>
      <p:sp>
        <p:nvSpPr>
          <p:cNvPr id="15" name="四角形: 角を丸くする 14">
            <a:extLst>
              <a:ext uri="{FF2B5EF4-FFF2-40B4-BE49-F238E27FC236}">
                <a16:creationId xmlns:a16="http://schemas.microsoft.com/office/drawing/2014/main" id="{8AC0C35F-86A9-4226-81AE-7CBB9297EBF3}"/>
              </a:ext>
            </a:extLst>
          </p:cNvPr>
          <p:cNvSpPr/>
          <p:nvPr/>
        </p:nvSpPr>
        <p:spPr>
          <a:xfrm>
            <a:off x="5084379" y="5033606"/>
            <a:ext cx="3320611" cy="421461"/>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講義を聴きながら簡単に記入</a:t>
            </a:r>
          </a:p>
        </p:txBody>
      </p:sp>
    </p:spTree>
    <p:extLst>
      <p:ext uri="{BB962C8B-B14F-4D97-AF65-F5344CB8AC3E}">
        <p14:creationId xmlns:p14="http://schemas.microsoft.com/office/powerpoint/2010/main" val="75279748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755</TotalTime>
  <Words>3382</Words>
  <Application>Microsoft Office PowerPoint</Application>
  <PresentationFormat>画面に合わせる (4:3)</PresentationFormat>
  <Paragraphs>308</Paragraphs>
  <Slides>36</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36</vt:i4>
      </vt:variant>
    </vt:vector>
  </HeadingPairs>
  <TitlesOfParts>
    <vt:vector size="43" baseType="lpstr">
      <vt:lpstr>BIZ UDPゴシック</vt:lpstr>
      <vt:lpstr>HG丸ｺﾞｼｯｸM-PRO</vt:lpstr>
      <vt:lpstr>游ゴシック</vt:lpstr>
      <vt:lpstr>Arial</vt:lpstr>
      <vt:lpstr>Calibri</vt:lpstr>
      <vt:lpstr>Calibri Light</vt:lpstr>
      <vt:lpstr>Office テーマ</vt:lpstr>
      <vt:lpstr>多職種及び地域連携に関する 講義及び演習のポイント </vt:lpstr>
      <vt:lpstr>PowerPoint プレゼンテーション</vt:lpstr>
      <vt:lpstr>PowerPoint プレゼンテーション</vt:lpstr>
      <vt:lpstr>PowerPoint プレゼンテーション</vt:lpstr>
      <vt:lpstr>１．講義・演習の内容</vt:lpstr>
      <vt:lpstr>講義と演習の関連</vt:lpstr>
      <vt:lpstr>演習の流れ</vt:lpstr>
      <vt:lpstr>２．演習のポイント</vt:lpstr>
      <vt:lpstr>演習１：関係機関との連携（例：医療）</vt:lpstr>
      <vt:lpstr>病院・福祉と連携した支援</vt:lpstr>
      <vt:lpstr>サビ児管が多職種と連携することの意味</vt:lpstr>
      <vt:lpstr>個人ワーク</vt:lpstr>
      <vt:lpstr>関係機関との連携（例：医療）</vt:lpstr>
      <vt:lpstr>グループワーク</vt:lpstr>
      <vt:lpstr>演習２：相談支援専門員との連携</vt:lpstr>
      <vt:lpstr>例えば相談支援専門員の内心？？？</vt:lpstr>
      <vt:lpstr>相談支援専門員との連携のポイント</vt:lpstr>
      <vt:lpstr>個人ワーク</vt:lpstr>
      <vt:lpstr>相談支援専門員との連携</vt:lpstr>
      <vt:lpstr>グループワーク</vt:lpstr>
      <vt:lpstr>演習３：担当者会議の開催</vt:lpstr>
      <vt:lpstr>担当者会議の意味</vt:lpstr>
      <vt:lpstr>生活支援におけるサビ児管の役割</vt:lpstr>
      <vt:lpstr>生活へのかかわり</vt:lpstr>
      <vt:lpstr>個人ワーク</vt:lpstr>
      <vt:lpstr>担当者会議を開催</vt:lpstr>
      <vt:lpstr>グループワーク</vt:lpstr>
      <vt:lpstr>演習４：協議会に取り上げる</vt:lpstr>
      <vt:lpstr>問題提起の内容１ ～事業所だけでは対応が難しいことがある～</vt:lpstr>
      <vt:lpstr>問題提起の内容２ ～利用者・保護者からの訴え～</vt:lpstr>
      <vt:lpstr>綾瀬市（自立支援）協議会のプロセス</vt:lpstr>
      <vt:lpstr>自立支援協議会に報告・検討することの意味</vt:lpstr>
      <vt:lpstr>個人ワーク</vt:lpstr>
      <vt:lpstr>自立支援協議会の参加（反映）</vt:lpstr>
      <vt:lpstr>グループワーク</vt:lpstr>
      <vt:lpstr>サービス担当者会議と（自立支援）協議会の活用についての演習・企画のポイント</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サービス担当者会議と（自立支援）協議会の活用についてのまとめ（演習）  ～講義部分と講師用演習のポイント～</dc:title>
  <dc:creator>冨岡 貴生</dc:creator>
  <cp:lastModifiedBy>古川 紗帆(furukawa-saho.88b)</cp:lastModifiedBy>
  <cp:revision>13</cp:revision>
  <dcterms:created xsi:type="dcterms:W3CDTF">2023-02-10T00:52:03Z</dcterms:created>
  <dcterms:modified xsi:type="dcterms:W3CDTF">2023-10-25T07:44:19Z</dcterms:modified>
</cp:coreProperties>
</file>